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0" r:id="rId2"/>
    <p:sldId id="349" r:id="rId3"/>
    <p:sldId id="259" r:id="rId4"/>
    <p:sldId id="262" r:id="rId5"/>
    <p:sldId id="263" r:id="rId6"/>
    <p:sldId id="327" r:id="rId7"/>
    <p:sldId id="265" r:id="rId8"/>
    <p:sldId id="266" r:id="rId9"/>
    <p:sldId id="267" r:id="rId10"/>
    <p:sldId id="268" r:id="rId11"/>
    <p:sldId id="358" r:id="rId12"/>
    <p:sldId id="350" r:id="rId13"/>
    <p:sldId id="351" r:id="rId14"/>
    <p:sldId id="352" r:id="rId15"/>
    <p:sldId id="353" r:id="rId16"/>
    <p:sldId id="354" r:id="rId17"/>
    <p:sldId id="355" r:id="rId18"/>
    <p:sldId id="356" r:id="rId19"/>
    <p:sldId id="357" r:id="rId20"/>
    <p:sldId id="371" r:id="rId21"/>
    <p:sldId id="360" r:id="rId22"/>
    <p:sldId id="361" r:id="rId23"/>
    <p:sldId id="362" r:id="rId24"/>
    <p:sldId id="363" r:id="rId25"/>
    <p:sldId id="364" r:id="rId26"/>
    <p:sldId id="365" r:id="rId27"/>
    <p:sldId id="366" r:id="rId28"/>
    <p:sldId id="367" r:id="rId29"/>
    <p:sldId id="368" r:id="rId30"/>
    <p:sldId id="372" r:id="rId31"/>
    <p:sldId id="3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59F"/>
    <a:srgbClr val="D1C38F"/>
    <a:srgbClr val="022643"/>
    <a:srgbClr val="052240"/>
    <a:srgbClr val="10547E"/>
    <a:srgbClr val="1C97E2"/>
    <a:srgbClr val="1572AB"/>
    <a:srgbClr val="0C405F"/>
    <a:srgbClr val="0E3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3290" autoAdjust="0"/>
  </p:normalViewPr>
  <p:slideViewPr>
    <p:cSldViewPr snapToGrid="0">
      <p:cViewPr varScale="1">
        <p:scale>
          <a:sx n="71" d="100"/>
          <a:sy n="71" d="100"/>
        </p:scale>
        <p:origin x="1838" y="62"/>
      </p:cViewPr>
      <p:guideLst>
        <p:guide orient="horz" pos="2376"/>
        <p:guide pos="28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97F07-F487-43A7-9391-177CA42A496C}" type="datetimeFigureOut">
              <a:rPr lang="en-US" smtClean="0"/>
              <a:t>3/5/2021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B43A9-E9DA-4CBE-9B4A-3E6F0B3A0D92}" type="slidenum">
              <a:rPr lang="en-US" smtClean="0"/>
              <a:t>‹#›</a:t>
            </a:fld>
            <a:endParaRPr lang="en-US" dirty="0"/>
          </a:p>
        </p:txBody>
      </p:sp>
    </p:spTree>
    <p:extLst>
      <p:ext uri="{BB962C8B-B14F-4D97-AF65-F5344CB8AC3E}">
        <p14:creationId xmlns:p14="http://schemas.microsoft.com/office/powerpoint/2010/main" val="294393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https://www.cttso.gov/AboutIWTSD.html</a:t>
            </a:r>
          </a:p>
          <a:p>
            <a:r>
              <a:rPr lang="en-US" dirty="0"/>
              <a:t>Section 922 of the 2017 National Defense Authorization Act directed ASD (SO/LIC) report directly to the Secretary of Defense. The Acting Secretary of Defense on November 18, 2020, authorized the ASD (SO/LIC) to transform the CTTSO to the Irregular Warfare Technical Support Directorate (IWTSD). </a:t>
            </a:r>
          </a:p>
        </p:txBody>
      </p:sp>
      <p:sp>
        <p:nvSpPr>
          <p:cNvPr id="4" name="Slide Number Placeholder 3"/>
          <p:cNvSpPr>
            <a:spLocks noGrp="1"/>
          </p:cNvSpPr>
          <p:nvPr>
            <p:ph type="sldNum" sz="quarter" idx="10"/>
          </p:nvPr>
        </p:nvSpPr>
        <p:spPr/>
        <p:txBody>
          <a:bodyPr/>
          <a:lstStyle/>
          <a:p>
            <a:fld id="{75CB43A9-E9DA-4CBE-9B4A-3E6F0B3A0D92}" type="slidenum">
              <a:rPr lang="en-US" smtClean="0"/>
              <a:t>3</a:t>
            </a:fld>
            <a:endParaRPr lang="en-US" dirty="0"/>
          </a:p>
        </p:txBody>
      </p:sp>
    </p:spTree>
    <p:extLst>
      <p:ext uri="{BB962C8B-B14F-4D97-AF65-F5344CB8AC3E}">
        <p14:creationId xmlns:p14="http://schemas.microsoft.com/office/powerpoint/2010/main" val="66159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https://www.cttso.gov/AboutIWTSD.html</a:t>
            </a:r>
          </a:p>
        </p:txBody>
      </p:sp>
      <p:sp>
        <p:nvSpPr>
          <p:cNvPr id="4" name="Slide Number Placeholder 3"/>
          <p:cNvSpPr>
            <a:spLocks noGrp="1"/>
          </p:cNvSpPr>
          <p:nvPr>
            <p:ph type="sldNum" sz="quarter" idx="10"/>
          </p:nvPr>
        </p:nvSpPr>
        <p:spPr/>
        <p:txBody>
          <a:bodyPr/>
          <a:lstStyle/>
          <a:p>
            <a:fld id="{75CB43A9-E9DA-4CBE-9B4A-3E6F0B3A0D92}" type="slidenum">
              <a:rPr lang="en-US" smtClean="0"/>
              <a:t>4</a:t>
            </a:fld>
            <a:endParaRPr lang="en-US" dirty="0"/>
          </a:p>
        </p:txBody>
      </p:sp>
    </p:spTree>
    <p:extLst>
      <p:ext uri="{BB962C8B-B14F-4D97-AF65-F5344CB8AC3E}">
        <p14:creationId xmlns:p14="http://schemas.microsoft.com/office/powerpoint/2010/main" val="208865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IWTSD holds bilateral agreements with Australia, Canada, Israel, Singapore, and the United Kingdom for cooperative research and development to address joint requirements. These agreements are 50/50 sharing of resources and information. Thereby, reducing unnecessary duplication and scientific trial and error.</a:t>
            </a:r>
          </a:p>
          <a:p>
            <a:endParaRPr lang="en-US" dirty="0"/>
          </a:p>
        </p:txBody>
      </p:sp>
      <p:sp>
        <p:nvSpPr>
          <p:cNvPr id="4" name="Slide Number Placeholder 3"/>
          <p:cNvSpPr>
            <a:spLocks noGrp="1"/>
          </p:cNvSpPr>
          <p:nvPr>
            <p:ph type="sldNum" sz="quarter" idx="10"/>
          </p:nvPr>
        </p:nvSpPr>
        <p:spPr/>
        <p:txBody>
          <a:bodyPr/>
          <a:lstStyle/>
          <a:p>
            <a:fld id="{75CB43A9-E9DA-4CBE-9B4A-3E6F0B3A0D92}" type="slidenum">
              <a:rPr lang="en-US" smtClean="0"/>
              <a:t>10</a:t>
            </a:fld>
            <a:endParaRPr lang="en-US" dirty="0"/>
          </a:p>
        </p:txBody>
      </p:sp>
    </p:spTree>
    <p:extLst>
      <p:ext uri="{BB962C8B-B14F-4D97-AF65-F5344CB8AC3E}">
        <p14:creationId xmlns:p14="http://schemas.microsoft.com/office/powerpoint/2010/main" val="136784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 – Graphical Depiction</a:t>
            </a:r>
          </a:p>
          <a:p>
            <a:r>
              <a:rPr lang="en-US" dirty="0"/>
              <a:t>TR – Operational</a:t>
            </a:r>
            <a:r>
              <a:rPr lang="en-US" baseline="0" dirty="0"/>
              <a:t>/Performance Capability</a:t>
            </a:r>
          </a:p>
          <a:p>
            <a:r>
              <a:rPr lang="en-US" baseline="0" dirty="0"/>
              <a:t>BL – Technical Approach</a:t>
            </a:r>
          </a:p>
          <a:p>
            <a:r>
              <a:rPr lang="en-US" baseline="0" dirty="0"/>
              <a:t>BR – Cost and Schedule</a:t>
            </a:r>
            <a:endParaRPr lang="en-US" dirty="0"/>
          </a:p>
        </p:txBody>
      </p:sp>
      <p:sp>
        <p:nvSpPr>
          <p:cNvPr id="4" name="Slide Number Placeholder 3"/>
          <p:cNvSpPr>
            <a:spLocks noGrp="1"/>
          </p:cNvSpPr>
          <p:nvPr>
            <p:ph type="sldNum" sz="quarter" idx="10"/>
          </p:nvPr>
        </p:nvSpPr>
        <p:spPr/>
        <p:txBody>
          <a:bodyPr/>
          <a:lstStyle/>
          <a:p>
            <a:fld id="{68E817B2-8DEE-487D-9F85-EFF33B8B23B7}" type="slidenum">
              <a:rPr lang="en-US" smtClean="0"/>
              <a:t>14</a:t>
            </a:fld>
            <a:endParaRPr lang="en-US" dirty="0"/>
          </a:p>
        </p:txBody>
      </p:sp>
    </p:spTree>
    <p:extLst>
      <p:ext uri="{BB962C8B-B14F-4D97-AF65-F5344CB8AC3E}">
        <p14:creationId xmlns:p14="http://schemas.microsoft.com/office/powerpoint/2010/main" val="3599063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sp>
        <p:nvSpPr>
          <p:cNvPr id="10" name="TextBox 9"/>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11" name="TextBox 10"/>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8" name="Date Placeholder 3"/>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3BD670-8A5E-4333-A82C-324EE615C2E7}" type="datetimeFigureOut">
              <a:rPr lang="en-US" smtClean="0"/>
              <a:pPr/>
              <a:t>3/5/2021</a:t>
            </a:fld>
            <a:endParaRPr lang="en-US" dirty="0"/>
          </a:p>
        </p:txBody>
      </p:sp>
      <p:sp>
        <p:nvSpPr>
          <p:cNvPr id="9"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B8AD45-7127-4192-A3A3-90AB1C670A4F}"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TextBox 12"/>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14" name="TextBox 13"/>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22" y="680437"/>
            <a:ext cx="1375288" cy="1367086"/>
          </a:xfrm>
          <a:prstGeom prst="rect">
            <a:avLst/>
          </a:prstGeom>
          <a:effectLst>
            <a:outerShdw blurRad="50800" dist="38100" dir="2700000" algn="tl" rotWithShape="0">
              <a:prstClr val="black">
                <a:alpha val="40000"/>
              </a:prstClr>
            </a:outerShdw>
          </a:effectLst>
        </p:spPr>
      </p:pic>
      <p:sp>
        <p:nvSpPr>
          <p:cNvPr id="16" name="Text Placeholder 2"/>
          <p:cNvSpPr>
            <a:spLocks noGrp="1"/>
          </p:cNvSpPr>
          <p:nvPr>
            <p:ph type="body" sz="quarter" idx="13" hasCustomPrompt="1"/>
          </p:nvPr>
        </p:nvSpPr>
        <p:spPr>
          <a:xfrm>
            <a:off x="2117001" y="1174715"/>
            <a:ext cx="4625544" cy="436880"/>
          </a:xfrm>
          <a:solidFill>
            <a:srgbClr val="A7A59F"/>
          </a:solidFill>
        </p:spPr>
        <p:txBody>
          <a:bodyPr lIns="0" rIns="0" anchor="ctr">
            <a:normAutofit/>
          </a:bodyPr>
          <a:lstStyle>
            <a:lvl1pPr marL="0" indent="0">
              <a:buNone/>
              <a:defRPr sz="2400" b="1" baseline="0">
                <a:solidFill>
                  <a:srgbClr val="0A1E4B"/>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 </a:t>
            </a:r>
            <a:endParaRPr lang="en-US" dirty="0"/>
          </a:p>
        </p:txBody>
      </p:sp>
      <p:sp>
        <p:nvSpPr>
          <p:cNvPr id="17" name="Text Placeholder 2"/>
          <p:cNvSpPr>
            <a:spLocks noGrp="1"/>
          </p:cNvSpPr>
          <p:nvPr>
            <p:ph type="body" sz="quarter" idx="14" hasCustomPrompt="1"/>
          </p:nvPr>
        </p:nvSpPr>
        <p:spPr>
          <a:xfrm>
            <a:off x="1858356" y="2733042"/>
            <a:ext cx="5820827" cy="1940245"/>
          </a:xfrm>
          <a:noFill/>
        </p:spPr>
        <p:txBody>
          <a:bodyPr lIns="0" rIns="0" anchor="ctr">
            <a:normAutofit/>
          </a:bodyPr>
          <a:lstStyle>
            <a:lvl1pPr marL="0" indent="0" algn="ctr">
              <a:buNone/>
              <a:defRPr sz="2400" b="1" baseline="0">
                <a:solidFill>
                  <a:srgbClr val="A7A59F"/>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CLICK TO ADD TITLE</a:t>
            </a:r>
            <a:endParaRPr lang="en-US" dirty="0"/>
          </a:p>
        </p:txBody>
      </p:sp>
      <p:sp>
        <p:nvSpPr>
          <p:cNvPr id="18" name="Text Placeholder 2"/>
          <p:cNvSpPr>
            <a:spLocks noGrp="1"/>
          </p:cNvSpPr>
          <p:nvPr>
            <p:ph type="body" sz="quarter" idx="15" hasCustomPrompt="1"/>
          </p:nvPr>
        </p:nvSpPr>
        <p:spPr>
          <a:xfrm>
            <a:off x="5080952" y="5866588"/>
            <a:ext cx="3737928" cy="436880"/>
          </a:xfrm>
          <a:noFill/>
        </p:spPr>
        <p:txBody>
          <a:bodyPr lIns="0" rIns="0" anchor="ctr">
            <a:normAutofit/>
          </a:bodyPr>
          <a:lstStyle>
            <a:lvl1pPr marL="0" indent="0" algn="r">
              <a:buNone/>
              <a:defRPr sz="1800" b="1" baseline="0">
                <a:solidFill>
                  <a:srgbClr val="A7A59F"/>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March 8-12, 2021</a:t>
            </a:r>
            <a:endParaRPr lang="en-US" dirty="0"/>
          </a:p>
        </p:txBody>
      </p:sp>
    </p:spTree>
    <p:extLst>
      <p:ext uri="{BB962C8B-B14F-4D97-AF65-F5344CB8AC3E}">
        <p14:creationId xmlns:p14="http://schemas.microsoft.com/office/powerpoint/2010/main" val="112982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grpSp>
        <p:nvGrpSpPr>
          <p:cNvPr id="14" name="Group 13"/>
          <p:cNvGrpSpPr/>
          <p:nvPr userDrawn="1"/>
        </p:nvGrpSpPr>
        <p:grpSpPr>
          <a:xfrm>
            <a:off x="215659" y="163903"/>
            <a:ext cx="241542" cy="716568"/>
            <a:chOff x="215658" y="163902"/>
            <a:chExt cx="345059" cy="1023665"/>
          </a:xfrm>
        </p:grpSpPr>
        <p:sp>
          <p:nvSpPr>
            <p:cNvPr id="9" name="Oval 8"/>
            <p:cNvSpPr/>
            <p:nvPr userDrawn="1"/>
          </p:nvSpPr>
          <p:spPr>
            <a:xfrm>
              <a:off x="215660" y="163902"/>
              <a:ext cx="181155" cy="181155"/>
            </a:xfrm>
            <a:prstGeom prst="ellipse">
              <a:avLst/>
            </a:prstGeom>
            <a:solidFill>
              <a:srgbClr val="02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215659" y="437071"/>
              <a:ext cx="181155" cy="181155"/>
            </a:xfrm>
            <a:prstGeom prst="ellipse">
              <a:avLst/>
            </a:prstGeom>
            <a:solidFill>
              <a:srgbClr val="105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215658" y="710240"/>
              <a:ext cx="181155" cy="181155"/>
            </a:xfrm>
            <a:prstGeom prst="ellipse">
              <a:avLst/>
            </a:prstGeom>
            <a:solidFill>
              <a:srgbClr val="15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215658" y="1006412"/>
              <a:ext cx="181155" cy="181155"/>
            </a:xfrm>
            <a:prstGeom prst="ellipse">
              <a:avLst/>
            </a:prstGeom>
            <a:solidFill>
              <a:srgbClr val="1C9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08958" y="163902"/>
              <a:ext cx="51759" cy="1023665"/>
            </a:xfrm>
            <a:prstGeom prst="rect">
              <a:avLst/>
            </a:prstGeom>
            <a:solidFill>
              <a:srgbClr val="105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userDrawn="1"/>
        </p:nvSpPr>
        <p:spPr>
          <a:xfrm>
            <a:off x="628650" y="163903"/>
            <a:ext cx="8515350" cy="589759"/>
          </a:xfrm>
          <a:prstGeom prst="rect">
            <a:avLst/>
          </a:prstGeom>
          <a:solidFill>
            <a:srgbClr val="02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8650" y="819509"/>
            <a:ext cx="8515350" cy="60962"/>
          </a:xfrm>
          <a:prstGeom prst="rect">
            <a:avLst/>
          </a:prstGeom>
          <a:solidFill>
            <a:srgbClr val="A7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3368615" y="0"/>
            <a:ext cx="2406770" cy="215444"/>
          </a:xfrm>
          <a:prstGeom prst="rect">
            <a:avLst/>
          </a:prstGeom>
          <a:noFill/>
        </p:spPr>
        <p:txBody>
          <a:bodyPr wrap="square" rtlCol="0">
            <a:spAutoFit/>
          </a:bodyPr>
          <a:lstStyle/>
          <a:p>
            <a:pPr algn="ctr"/>
            <a:r>
              <a:rPr lang="en-US" sz="800" dirty="0">
                <a:solidFill>
                  <a:srgbClr val="022643"/>
                </a:solidFill>
                <a:latin typeface="Arial" panose="020B0604020202020204" pitchFamily="34" charset="0"/>
                <a:cs typeface="Arial" panose="020B0604020202020204" pitchFamily="34" charset="0"/>
              </a:rPr>
              <a:t>UNCLASSIFIED</a:t>
            </a:r>
          </a:p>
        </p:txBody>
      </p:sp>
      <p:sp>
        <p:nvSpPr>
          <p:cNvPr id="18" name="TextBox 17"/>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14" y="5718937"/>
            <a:ext cx="971440" cy="963345"/>
          </a:xfrm>
          <a:prstGeom prst="rect">
            <a:avLst/>
          </a:prstGeom>
        </p:spPr>
      </p:pic>
    </p:spTree>
    <p:extLst>
      <p:ext uri="{BB962C8B-B14F-4D97-AF65-F5344CB8AC3E}">
        <p14:creationId xmlns:p14="http://schemas.microsoft.com/office/powerpoint/2010/main" val="47732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sp>
        <p:nvSpPr>
          <p:cNvPr id="8" name="TextBox 7"/>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9" name="TextBox 8"/>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41313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D670-8A5E-4333-A82C-324EE615C2E7}" type="datetimeFigureOut">
              <a:rPr lang="en-US" smtClean="0"/>
              <a:t>3/5/2021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AD45-7127-4192-A3A3-90AB1C670A4F}" type="slidenum">
              <a:rPr lang="en-US" smtClean="0"/>
              <a:t>‹#›</a:t>
            </a:fld>
            <a:endParaRPr lang="en-US" dirty="0"/>
          </a:p>
        </p:txBody>
      </p:sp>
    </p:spTree>
    <p:extLst>
      <p:ext uri="{BB962C8B-B14F-4D97-AF65-F5344CB8AC3E}">
        <p14:creationId xmlns:p14="http://schemas.microsoft.com/office/powerpoint/2010/main" val="34220911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IDShelp@ctts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BIDSHelp@cttso.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
        <p:nvSpPr>
          <p:cNvPr id="4" name="Text Placeholder 3"/>
          <p:cNvSpPr>
            <a:spLocks noGrp="1"/>
          </p:cNvSpPr>
          <p:nvPr>
            <p:ph type="body" sz="quarter" idx="14"/>
          </p:nvPr>
        </p:nvSpPr>
        <p:spPr>
          <a:xfrm>
            <a:off x="1623486" y="2530911"/>
            <a:ext cx="5820827" cy="1940245"/>
          </a:xfrm>
        </p:spPr>
        <p:txBody>
          <a:bodyPr>
            <a:normAutofit/>
          </a:bodyPr>
          <a:lstStyle/>
          <a:p>
            <a:r>
              <a:rPr lang="en-US" sz="4400" dirty="0">
                <a:solidFill>
                  <a:schemeClr val="bg1"/>
                </a:solidFill>
              </a:rPr>
              <a:t>Industry Week</a:t>
            </a:r>
          </a:p>
          <a:p>
            <a:r>
              <a:rPr lang="en-US" sz="2000" dirty="0">
                <a:solidFill>
                  <a:schemeClr val="bg1"/>
                </a:solidFill>
              </a:rPr>
              <a:t>March 8-12, 2021</a:t>
            </a:r>
          </a:p>
        </p:txBody>
      </p:sp>
    </p:spTree>
    <p:extLst>
      <p:ext uri="{BB962C8B-B14F-4D97-AF65-F5344CB8AC3E}">
        <p14:creationId xmlns:p14="http://schemas.microsoft.com/office/powerpoint/2010/main" val="400202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national_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0" y="3373"/>
            <a:ext cx="9210800" cy="6851008"/>
          </a:xfrm>
          <a:prstGeom prst="rect">
            <a:avLst/>
          </a:prstGeom>
        </p:spPr>
      </p:pic>
      <p:sp>
        <p:nvSpPr>
          <p:cNvPr id="3" name="TextBox 2"/>
          <p:cNvSpPr txBox="1"/>
          <p:nvPr/>
        </p:nvSpPr>
        <p:spPr>
          <a:xfrm>
            <a:off x="4066092" y="6611779"/>
            <a:ext cx="1011815" cy="246221"/>
          </a:xfrm>
          <a:prstGeom prst="rect">
            <a:avLst/>
          </a:prstGeom>
          <a:noFill/>
        </p:spPr>
        <p:txBody>
          <a:bodyPr wrap="none" rtlCol="0">
            <a:spAutoFit/>
          </a:bodyPr>
          <a:lstStyle/>
          <a:p>
            <a:r>
              <a:rPr lang="en-US" sz="1000" dirty="0">
                <a:solidFill>
                  <a:prstClr val="white"/>
                </a:solidFill>
              </a:rPr>
              <a:t>UNCLASSIFIED</a:t>
            </a:r>
          </a:p>
        </p:txBody>
      </p:sp>
    </p:spTree>
    <p:extLst>
      <p:ext uri="{BB962C8B-B14F-4D97-AF65-F5344CB8AC3E}">
        <p14:creationId xmlns:p14="http://schemas.microsoft.com/office/powerpoint/2010/main" val="289501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Contracts/Broad Agency Announcement (BAA)</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147954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BAA NOTES</a:t>
            </a:r>
          </a:p>
        </p:txBody>
      </p:sp>
      <p:sp>
        <p:nvSpPr>
          <p:cNvPr id="3" name="Rectangle 2"/>
          <p:cNvSpPr/>
          <p:nvPr/>
        </p:nvSpPr>
        <p:spPr>
          <a:xfrm>
            <a:off x="130631" y="952767"/>
            <a:ext cx="8481524" cy="3243965"/>
          </a:xfrm>
          <a:prstGeom prst="rect">
            <a:avLst/>
          </a:prstGeom>
        </p:spPr>
        <p:txBody>
          <a:bodyPr wrap="square">
            <a:spAutoFit/>
          </a:bodyPr>
          <a:lstStyle/>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BAA scheduled to be released in late March 2021</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Requirements may be added, removed, or modified</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Published BAA requirements supersede ALL previous information</a:t>
            </a:r>
          </a:p>
        </p:txBody>
      </p:sp>
    </p:spTree>
    <p:extLst>
      <p:ext uri="{BB962C8B-B14F-4D97-AF65-F5344CB8AC3E}">
        <p14:creationId xmlns:p14="http://schemas.microsoft.com/office/powerpoint/2010/main" val="51658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BAA STATISTICS/HISTORICAL INFORMATION</a:t>
            </a:r>
          </a:p>
        </p:txBody>
      </p:sp>
      <p:graphicFrame>
        <p:nvGraphicFramePr>
          <p:cNvPr id="3" name="Content Placeholder 8"/>
          <p:cNvGraphicFramePr>
            <a:graphicFrameLocks/>
          </p:cNvGraphicFramePr>
          <p:nvPr/>
        </p:nvGraphicFramePr>
        <p:xfrm>
          <a:off x="329184" y="1274172"/>
          <a:ext cx="8501284" cy="3523488"/>
        </p:xfrm>
        <a:graphic>
          <a:graphicData uri="http://schemas.openxmlformats.org/drawingml/2006/table">
            <a:tbl>
              <a:tblPr firstRow="1" bandRow="1">
                <a:tableStyleId>{5C22544A-7EE6-4342-B048-85BDC9FD1C3A}</a:tableStyleId>
              </a:tblPr>
              <a:tblGrid>
                <a:gridCol w="1835518">
                  <a:extLst>
                    <a:ext uri="{9D8B030D-6E8A-4147-A177-3AD203B41FA5}">
                      <a16:colId xmlns:a16="http://schemas.microsoft.com/office/drawing/2014/main" val="20000"/>
                    </a:ext>
                  </a:extLst>
                </a:gridCol>
                <a:gridCol w="1755796">
                  <a:extLst>
                    <a:ext uri="{9D8B030D-6E8A-4147-A177-3AD203B41FA5}">
                      <a16:colId xmlns:a16="http://schemas.microsoft.com/office/drawing/2014/main" val="20001"/>
                    </a:ext>
                  </a:extLst>
                </a:gridCol>
                <a:gridCol w="1752514">
                  <a:extLst>
                    <a:ext uri="{9D8B030D-6E8A-4147-A177-3AD203B41FA5}">
                      <a16:colId xmlns:a16="http://schemas.microsoft.com/office/drawing/2014/main" val="20002"/>
                    </a:ext>
                  </a:extLst>
                </a:gridCol>
                <a:gridCol w="1495116">
                  <a:extLst>
                    <a:ext uri="{9D8B030D-6E8A-4147-A177-3AD203B41FA5}">
                      <a16:colId xmlns:a16="http://schemas.microsoft.com/office/drawing/2014/main" val="20003"/>
                    </a:ext>
                  </a:extLst>
                </a:gridCol>
                <a:gridCol w="1662340">
                  <a:extLst>
                    <a:ext uri="{9D8B030D-6E8A-4147-A177-3AD203B41FA5}">
                      <a16:colId xmlns:a16="http://schemas.microsoft.com/office/drawing/2014/main" val="20004"/>
                    </a:ext>
                  </a:extLst>
                </a:gridCol>
              </a:tblGrid>
              <a:tr h="688551">
                <a:tc>
                  <a:txBody>
                    <a:bodyPr/>
                    <a:lstStyle/>
                    <a:p>
                      <a:pPr algn="l"/>
                      <a:r>
                        <a:rPr lang="en-US" dirty="0">
                          <a:latin typeface="Arial" panose="020B0604020202020204" pitchFamily="34" charset="0"/>
                          <a:cs typeface="Arial" panose="020B0604020202020204" pitchFamily="34" charset="0"/>
                        </a:rPr>
                        <a:t>BAA #</a:t>
                      </a:r>
                    </a:p>
                  </a:txBody>
                  <a:tcPr/>
                </a:tc>
                <a:tc>
                  <a:txBody>
                    <a:bodyPr/>
                    <a:lstStyle/>
                    <a:p>
                      <a:pPr algn="ctr"/>
                      <a:r>
                        <a:rPr lang="en-US" dirty="0">
                          <a:latin typeface="Arial" panose="020B0604020202020204" pitchFamily="34" charset="0"/>
                          <a:cs typeface="Arial" panose="020B0604020202020204" pitchFamily="34" charset="0"/>
                        </a:rPr>
                        <a:t>Release Date</a:t>
                      </a:r>
                    </a:p>
                  </a:txBody>
                  <a:tcPr/>
                </a:tc>
                <a:tc>
                  <a:txBody>
                    <a:bodyPr/>
                    <a:lstStyle/>
                    <a:p>
                      <a:pPr algn="ct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of Requirements</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Quad Charts Received</a:t>
                      </a:r>
                    </a:p>
                  </a:txBody>
                  <a:tcPr/>
                </a:tc>
                <a:tc>
                  <a:txBody>
                    <a:bodyPr/>
                    <a:lstStyle/>
                    <a:p>
                      <a:pPr algn="ctr"/>
                      <a:r>
                        <a:rPr lang="en-US" dirty="0">
                          <a:latin typeface="Arial" panose="020B0604020202020204" pitchFamily="34" charset="0"/>
                          <a:cs typeface="Arial" panose="020B0604020202020204" pitchFamily="34" charset="0"/>
                        </a:rPr>
                        <a:t>Awarded Amount</a:t>
                      </a:r>
                    </a:p>
                  </a:txBody>
                  <a:tcPr/>
                </a:tc>
                <a:extLst>
                  <a:ext uri="{0D108BD9-81ED-4DB2-BD59-A6C34878D82A}">
                    <a16:rowId xmlns:a16="http://schemas.microsoft.com/office/drawing/2014/main" val="10000"/>
                  </a:ext>
                </a:extLst>
              </a:tr>
              <a:tr h="289249">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18-S-3001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04-JAN-2018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1011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$43,921,156</a:t>
                      </a:r>
                    </a:p>
                  </a:txBody>
                  <a:tcPr marL="68580" marR="68580" marT="0" marB="0"/>
                </a:tc>
                <a:extLst>
                  <a:ext uri="{0D108BD9-81ED-4DB2-BD59-A6C34878D82A}">
                    <a16:rowId xmlns:a16="http://schemas.microsoft.com/office/drawing/2014/main" val="10005"/>
                  </a:ext>
                </a:extLst>
              </a:tr>
              <a:tr h="27432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18-S-3002*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05-JAN-2018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$7,961,916</a:t>
                      </a:r>
                    </a:p>
                  </a:txBody>
                  <a:tcPr marL="68580" marR="68580" marT="0" marB="0"/>
                </a:tc>
                <a:extLst>
                  <a:ext uri="{0D108BD9-81ED-4DB2-BD59-A6C34878D82A}">
                    <a16:rowId xmlns:a16="http://schemas.microsoft.com/office/drawing/2014/main" val="10006"/>
                  </a:ext>
                </a:extLst>
              </a:tr>
              <a:tr h="27432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19S3011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06-FEB-2019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778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$69,532,190</a:t>
                      </a:r>
                    </a:p>
                  </a:txBody>
                  <a:tcPr marL="68580" marR="68580" marT="0" marB="0"/>
                </a:tc>
                <a:extLst>
                  <a:ext uri="{0D108BD9-81ED-4DB2-BD59-A6C34878D82A}">
                    <a16:rowId xmlns:a16="http://schemas.microsoft.com/office/drawing/2014/main" val="4171380895"/>
                  </a:ext>
                </a:extLst>
              </a:tr>
              <a:tr h="13716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19S3012*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05-MAR-2019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$11,763,628</a:t>
                      </a:r>
                    </a:p>
                  </a:txBody>
                  <a:tcPr marL="68580" marR="68580" marT="0" marB="0"/>
                </a:tc>
                <a:extLst>
                  <a:ext uri="{0D108BD9-81ED-4DB2-BD59-A6C34878D82A}">
                    <a16:rowId xmlns:a16="http://schemas.microsoft.com/office/drawing/2014/main" val="10007"/>
                  </a:ext>
                </a:extLst>
              </a:tr>
              <a:tr h="315813">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20S3060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01-APR-2020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454</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$15,301,918</a:t>
                      </a:r>
                    </a:p>
                  </a:txBody>
                  <a:tcPr marL="68580" marR="68580" marT="0" marB="0"/>
                </a:tc>
                <a:extLst>
                  <a:ext uri="{0D108BD9-81ED-4DB2-BD59-A6C34878D82A}">
                    <a16:rowId xmlns:a16="http://schemas.microsoft.com/office/drawing/2014/main" val="1371849180"/>
                  </a:ext>
                </a:extLst>
              </a:tr>
              <a:tr h="9144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20S3061*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08-MAY-2020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$8,038,723</a:t>
                      </a:r>
                    </a:p>
                  </a:txBody>
                  <a:tcPr marL="68580" marR="68580" marT="0" marB="0"/>
                </a:tc>
                <a:extLst>
                  <a:ext uri="{0D108BD9-81ED-4DB2-BD59-A6C34878D82A}">
                    <a16:rowId xmlns:a16="http://schemas.microsoft.com/office/drawing/2014/main" val="2870550742"/>
                  </a:ext>
                </a:extLst>
              </a:tr>
              <a:tr h="18288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20S3098 </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(R-000)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08-MAY-2020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150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$939,999</a:t>
                      </a:r>
                    </a:p>
                  </a:txBody>
                  <a:tcPr marL="68580" marR="68580" marT="0" marB="0"/>
                </a:tc>
                <a:extLst>
                  <a:ext uri="{0D108BD9-81ED-4DB2-BD59-A6C34878D82A}">
                    <a16:rowId xmlns:a16="http://schemas.microsoft.com/office/drawing/2014/main" val="1783784439"/>
                  </a:ext>
                </a:extLst>
              </a:tr>
            </a:tbl>
          </a:graphicData>
        </a:graphic>
      </p:graphicFrame>
      <p:sp>
        <p:nvSpPr>
          <p:cNvPr id="4" name="Rectangle 3"/>
          <p:cNvSpPr/>
          <p:nvPr/>
        </p:nvSpPr>
        <p:spPr>
          <a:xfrm>
            <a:off x="260259" y="4857636"/>
            <a:ext cx="277511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*Classified Requirements</a:t>
            </a:r>
          </a:p>
        </p:txBody>
      </p:sp>
    </p:spTree>
    <p:extLst>
      <p:ext uri="{BB962C8B-B14F-4D97-AF65-F5344CB8AC3E}">
        <p14:creationId xmlns:p14="http://schemas.microsoft.com/office/powerpoint/2010/main" val="421404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43425" y="1343525"/>
            <a:ext cx="0" cy="4426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7367" y="3351233"/>
            <a:ext cx="3906671" cy="19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91622" y="3142174"/>
            <a:ext cx="37923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9894" y="793902"/>
            <a:ext cx="5543569" cy="715581"/>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ABC: 	BAA: 21</a:t>
            </a:r>
            <a:r>
              <a:rPr lang="en-US" sz="1350" b="1" dirty="0">
                <a:latin typeface="Times New Roman" panose="02020603050405020304" pitchFamily="18" charset="0"/>
                <a:cs typeface="Times New Roman" panose="02020603050405020304" pitchFamily="18" charset="0"/>
              </a:rPr>
              <a:t>S###</a:t>
            </a:r>
          </a:p>
          <a:p>
            <a:r>
              <a:rPr lang="en-US" sz="1350" dirty="0">
                <a:latin typeface="Times New Roman" panose="02020603050405020304" pitchFamily="18" charset="0"/>
                <a:cs typeface="Times New Roman" panose="02020603050405020304" pitchFamily="18" charset="0"/>
              </a:rPr>
              <a:t>	DOC ID: </a:t>
            </a:r>
            <a:r>
              <a:rPr lang="en-US" sz="1350" b="1" dirty="0">
                <a:latin typeface="Times New Roman" panose="02020603050405020304" pitchFamily="18" charset="0"/>
                <a:cs typeface="Times New Roman" panose="02020603050405020304" pitchFamily="18" charset="0"/>
              </a:rPr>
              <a:t>SCOS-(REQUIREMENT NAME)-YOUR DOC ID</a:t>
            </a:r>
          </a:p>
          <a:p>
            <a:r>
              <a:rPr lang="en-US" sz="1350" dirty="0">
                <a:latin typeface="Times New Roman" panose="02020603050405020304" pitchFamily="18" charset="0"/>
                <a:cs typeface="Times New Roman" panose="02020603050405020304" pitchFamily="18" charset="0"/>
              </a:rPr>
              <a:t>	</a:t>
            </a:r>
          </a:p>
        </p:txBody>
      </p:sp>
      <p:cxnSp>
        <p:nvCxnSpPr>
          <p:cNvPr id="25" name="Straight Connector 24"/>
          <p:cNvCxnSpPr/>
          <p:nvPr/>
        </p:nvCxnSpPr>
        <p:spPr>
          <a:xfrm>
            <a:off x="157163" y="1343524"/>
            <a:ext cx="8772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270664" y="1420920"/>
            <a:ext cx="1507331" cy="1635919"/>
          </a:xfrm>
          <a:prstGeom prst="rect">
            <a:avLst/>
          </a:prstGeom>
        </p:spPr>
      </p:pic>
      <p:sp>
        <p:nvSpPr>
          <p:cNvPr id="29" name="TextBox 28"/>
          <p:cNvSpPr txBox="1"/>
          <p:nvPr/>
        </p:nvSpPr>
        <p:spPr>
          <a:xfrm>
            <a:off x="368370" y="3568234"/>
            <a:ext cx="4035668" cy="1962076"/>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0" name="TextBox 29"/>
          <p:cNvSpPr txBox="1"/>
          <p:nvPr/>
        </p:nvSpPr>
        <p:spPr>
          <a:xfrm>
            <a:off x="1311970" y="3361003"/>
            <a:ext cx="1661289" cy="300082"/>
          </a:xfrm>
          <a:prstGeom prst="rect">
            <a:avLst/>
          </a:prstGeom>
          <a:noFill/>
        </p:spPr>
        <p:txBody>
          <a:bodyPr wrap="none" rtlCol="0">
            <a:spAutoFit/>
          </a:bodyPr>
          <a:lstStyle/>
          <a:p>
            <a:r>
              <a:rPr lang="en-US" sz="1350" b="1" u="sng" dirty="0">
                <a:latin typeface="Times New Roman" panose="02020603050405020304" pitchFamily="18" charset="0"/>
                <a:cs typeface="Times New Roman" panose="02020603050405020304" pitchFamily="18" charset="0"/>
              </a:rPr>
              <a:t>Technical Approach</a:t>
            </a:r>
          </a:p>
        </p:txBody>
      </p:sp>
      <p:sp>
        <p:nvSpPr>
          <p:cNvPr id="31" name="TextBox 30"/>
          <p:cNvSpPr txBox="1">
            <a:spLocks noChangeAspect="1"/>
          </p:cNvSpPr>
          <p:nvPr/>
        </p:nvSpPr>
        <p:spPr>
          <a:xfrm>
            <a:off x="4765813" y="1334106"/>
            <a:ext cx="3833063" cy="1962076"/>
          </a:xfrm>
          <a:prstGeom prst="rect">
            <a:avLst/>
          </a:prstGeom>
          <a:noFill/>
        </p:spPr>
        <p:txBody>
          <a:bodyPr wrap="square" rtlCol="0">
            <a:spAutoFit/>
          </a:bodyPr>
          <a:lstStyle/>
          <a:p>
            <a:r>
              <a:rPr lang="en-US" sz="1350" b="1" u="sng" dirty="0">
                <a:latin typeface="Times New Roman" panose="02020603050405020304" pitchFamily="18" charset="0"/>
                <a:cs typeface="Times New Roman" panose="02020603050405020304" pitchFamily="18" charset="0"/>
              </a:rPr>
              <a:t>Operational Performance Capability</a:t>
            </a:r>
            <a:r>
              <a:rPr lang="en-US" sz="1350" b="1" dirty="0">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r>
              <a:rPr lang="en-US" sz="1350" b="1"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Litteris a Fabio C. Caesaris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Consulibus redditis aegre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ab his impetratum est summa tribunorum plebis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Contentione ut in senatu recitarentur; ut vero ex litteris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Ad senatum referretur, impetrari non potuit. [2] referunt consules de re publica infinite.</a:t>
            </a:r>
          </a:p>
          <a:p>
            <a:endParaRPr lang="en-US" sz="135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779598" y="3194675"/>
            <a:ext cx="3787358" cy="715581"/>
          </a:xfrm>
          <a:prstGeom prst="rect">
            <a:avLst/>
          </a:prstGeom>
          <a:noFill/>
          <a:ln>
            <a:solidFill>
              <a:schemeClr val="tx1"/>
            </a:solidFill>
          </a:ln>
        </p:spPr>
        <p:txBody>
          <a:bodyPr wrap="square" rtlCol="0">
            <a:spAutoFit/>
          </a:bodyPr>
          <a:lstStyle/>
          <a:p>
            <a:r>
              <a:rPr lang="en-US" sz="1350" b="1" u="sng" dirty="0">
                <a:latin typeface="Times New Roman" panose="02020603050405020304" pitchFamily="18" charset="0"/>
                <a:cs typeface="Times New Roman" panose="02020603050405020304" pitchFamily="18" charset="0"/>
              </a:rPr>
              <a:t>ROM &amp; Schedule</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790080" y="3986440"/>
            <a:ext cx="3776876" cy="923330"/>
          </a:xfrm>
          <a:prstGeom prst="rect">
            <a:avLst/>
          </a:prstGeom>
          <a:noFill/>
          <a:ln>
            <a:solidFill>
              <a:schemeClr val="tx1"/>
            </a:solidFill>
          </a:ln>
        </p:spPr>
        <p:txBody>
          <a:bodyPr wrap="square" numCol="1" rtlCol="0">
            <a:spAutoFit/>
          </a:bodyPr>
          <a:lstStyle/>
          <a:p>
            <a:r>
              <a:rPr lang="en-US" sz="1350" b="1" u="sng" dirty="0">
                <a:latin typeface="Times New Roman" panose="02020603050405020304" pitchFamily="18" charset="0"/>
                <a:cs typeface="Times New Roman" panose="02020603050405020304" pitchFamily="18" charset="0"/>
              </a:rPr>
              <a:t>Products &amp; Deliverables</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804977" y="5019584"/>
            <a:ext cx="3784241" cy="715581"/>
          </a:xfrm>
          <a:prstGeom prst="rect">
            <a:avLst/>
          </a:prstGeom>
          <a:noFill/>
          <a:ln>
            <a:solidFill>
              <a:srgbClr val="002060"/>
            </a:solidFill>
          </a:ln>
        </p:spPr>
        <p:txBody>
          <a:bodyPr wrap="square" rtlCol="0">
            <a:spAutoFit/>
          </a:bodyPr>
          <a:lstStyle/>
          <a:p>
            <a:r>
              <a:rPr lang="en-US" sz="1350" b="1" u="sng" dirty="0">
                <a:latin typeface="Times New Roman" panose="02020603050405020304" pitchFamily="18" charset="0"/>
                <a:cs typeface="Times New Roman" panose="02020603050405020304" pitchFamily="18" charset="0"/>
              </a:rPr>
              <a:t>Corporate Information</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40" name="Curved Up Arrow 39"/>
          <p:cNvSpPr/>
          <p:nvPr/>
        </p:nvSpPr>
        <p:spPr>
          <a:xfrm rot="2286905">
            <a:off x="1801717" y="2630027"/>
            <a:ext cx="1021219" cy="443990"/>
          </a:xfrm>
          <a:prstGeom prst="curvedUpArrow">
            <a:avLst>
              <a:gd name="adj1" fmla="val 25000"/>
              <a:gd name="adj2" fmla="val 50000"/>
              <a:gd name="adj3" fmla="val 46546"/>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1" name="Curved Up Arrow 40"/>
          <p:cNvSpPr/>
          <p:nvPr/>
        </p:nvSpPr>
        <p:spPr>
          <a:xfrm rot="13588639">
            <a:off x="3295680" y="1620943"/>
            <a:ext cx="807577" cy="496062"/>
          </a:xfrm>
          <a:prstGeom prst="curvedUp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2" name="Rectangle 41"/>
          <p:cNvSpPr/>
          <p:nvPr/>
        </p:nvSpPr>
        <p:spPr>
          <a:xfrm>
            <a:off x="2312326" y="1722948"/>
            <a:ext cx="538759" cy="357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3" name="Rectangle 42"/>
          <p:cNvSpPr/>
          <p:nvPr/>
        </p:nvSpPr>
        <p:spPr>
          <a:xfrm>
            <a:off x="3047436" y="2484712"/>
            <a:ext cx="538759" cy="357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9" name="TextBox 18"/>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YOUR QUAD CHART</a:t>
            </a:r>
          </a:p>
        </p:txBody>
      </p:sp>
    </p:spTree>
    <p:extLst>
      <p:ext uri="{BB962C8B-B14F-4D97-AF65-F5344CB8AC3E}">
        <p14:creationId xmlns:p14="http://schemas.microsoft.com/office/powerpoint/2010/main" val="303832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4543425" y="1024528"/>
            <a:ext cx="0" cy="4836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4791945" y="1024527"/>
            <a:ext cx="3732060" cy="4836645"/>
          </a:xfrm>
          <a:prstGeom prst="rect">
            <a:avLst/>
          </a:prstGeom>
          <a:ln>
            <a:solidFill>
              <a:schemeClr val="tx1"/>
            </a:solidFill>
          </a:ln>
        </p:spPr>
      </p:pic>
      <p:sp>
        <p:nvSpPr>
          <p:cNvPr id="11" name="TextBox 10"/>
          <p:cNvSpPr txBox="1">
            <a:spLocks noChangeAspect="1"/>
          </p:cNvSpPr>
          <p:nvPr/>
        </p:nvSpPr>
        <p:spPr>
          <a:xfrm>
            <a:off x="158620" y="1353493"/>
            <a:ext cx="4303324" cy="3162404"/>
          </a:xfrm>
          <a:prstGeom prst="rect">
            <a:avLst/>
          </a:prstGeom>
          <a:noFill/>
        </p:spPr>
        <p:txBody>
          <a:bodyPr wrap="square" rtlCol="0">
            <a:spAutoFit/>
          </a:bodyPr>
          <a:lstStyle/>
          <a:p>
            <a:pPr marL="342900" indent="-342900">
              <a:spcAft>
                <a:spcPts val="900"/>
              </a:spcAft>
            </a:pPr>
            <a:r>
              <a:rPr lang="en-US" dirty="0">
                <a:latin typeface="Arial" panose="020B0604020202020204" pitchFamily="34" charset="0"/>
                <a:cs typeface="Arial" panose="020B0604020202020204" pitchFamily="34" charset="0"/>
              </a:rPr>
              <a:t>Addendum Content: </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1 (single sided) Pages, 8.5 x 11</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10pt+ font, double spaced, 1” margins</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Detail </a:t>
            </a:r>
            <a:r>
              <a:rPr lang="en-US" b="1" u="sng" dirty="0">
                <a:latin typeface="Arial" panose="020B0604020202020204" pitchFamily="34" charset="0"/>
                <a:cs typeface="Arial" panose="020B0604020202020204" pitchFamily="34" charset="0"/>
              </a:rPr>
              <a:t>technical data</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Include the document identifier in header</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Include classification in header &amp; footer</a:t>
            </a:r>
          </a:p>
        </p:txBody>
      </p:sp>
      <p:sp>
        <p:nvSpPr>
          <p:cNvPr id="3" name="Oval 2"/>
          <p:cNvSpPr/>
          <p:nvPr/>
        </p:nvSpPr>
        <p:spPr>
          <a:xfrm>
            <a:off x="5857592" y="1168944"/>
            <a:ext cx="1702052" cy="261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p:cNvSpPr/>
          <p:nvPr/>
        </p:nvSpPr>
        <p:spPr>
          <a:xfrm>
            <a:off x="5115208" y="1276539"/>
            <a:ext cx="660903" cy="15390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837985" y="5395413"/>
            <a:ext cx="1702052" cy="261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ADDENDUM</a:t>
            </a:r>
          </a:p>
        </p:txBody>
      </p:sp>
    </p:spTree>
    <p:extLst>
      <p:ext uri="{BB962C8B-B14F-4D97-AF65-F5344CB8AC3E}">
        <p14:creationId xmlns:p14="http://schemas.microsoft.com/office/powerpoint/2010/main" val="414624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BASIC EVALUATION CRITERIA</a:t>
            </a:r>
          </a:p>
        </p:txBody>
      </p:sp>
      <p:sp>
        <p:nvSpPr>
          <p:cNvPr id="4" name="Rectangle 3"/>
          <p:cNvSpPr/>
          <p:nvPr/>
        </p:nvSpPr>
        <p:spPr>
          <a:xfrm>
            <a:off x="149287" y="1039138"/>
            <a:ext cx="9144000"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Basic Requirement</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Solution must </a:t>
            </a:r>
            <a:r>
              <a:rPr lang="en-US" sz="2800" b="1" dirty="0">
                <a:latin typeface="Arial" panose="020B0604020202020204" pitchFamily="34" charset="0"/>
                <a:cs typeface="Arial" panose="020B0604020202020204" pitchFamily="34" charset="0"/>
              </a:rPr>
              <a:t>meet</a:t>
            </a:r>
            <a:r>
              <a:rPr lang="en-US" sz="2800" dirty="0">
                <a:latin typeface="Arial" panose="020B0604020202020204" pitchFamily="34" charset="0"/>
                <a:cs typeface="Arial" panose="020B0604020202020204" pitchFamily="34" charset="0"/>
              </a:rPr>
              <a:t> the intent of the </a:t>
            </a:r>
            <a:r>
              <a:rPr lang="en-US" sz="2800" b="1" dirty="0">
                <a:latin typeface="Arial" panose="020B0604020202020204" pitchFamily="34" charset="0"/>
                <a:cs typeface="Arial" panose="020B0604020202020204" pitchFamily="34" charset="0"/>
              </a:rPr>
              <a:t>requirement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Technical Performance</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Approach must be feasible, </a:t>
            </a:r>
            <a:r>
              <a:rPr lang="en-US" sz="2800" b="1" dirty="0">
                <a:latin typeface="Arial" panose="020B0604020202020204" pitchFamily="34" charset="0"/>
                <a:cs typeface="Arial" panose="020B0604020202020204" pitchFamily="34" charset="0"/>
              </a:rPr>
              <a:t>achievable</a:t>
            </a:r>
            <a:r>
              <a:rPr lang="en-US" sz="2800" dirty="0">
                <a:latin typeface="Arial" panose="020B0604020202020204" pitchFamily="34" charset="0"/>
                <a:cs typeface="Arial" panose="020B0604020202020204" pitchFamily="34" charset="0"/>
              </a:rPr>
              <a:t>, complete, and supported by a proposed technical team that has the </a:t>
            </a:r>
            <a:r>
              <a:rPr lang="en-US" sz="2800" b="1" dirty="0">
                <a:latin typeface="Arial" panose="020B0604020202020204" pitchFamily="34" charset="0"/>
                <a:cs typeface="Arial" panose="020B0604020202020204" pitchFamily="34" charset="0"/>
              </a:rPr>
              <a:t>expertise</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experience</a:t>
            </a:r>
            <a:r>
              <a:rPr lang="en-US" sz="2800" dirty="0">
                <a:latin typeface="Arial" panose="020B0604020202020204" pitchFamily="34" charset="0"/>
                <a:cs typeface="Arial" panose="020B0604020202020204" pitchFamily="34" charset="0"/>
              </a:rPr>
              <a:t> to accomplish the proposed tasks</a:t>
            </a:r>
          </a:p>
        </p:txBody>
      </p:sp>
    </p:spTree>
    <p:extLst>
      <p:ext uri="{BB962C8B-B14F-4D97-AF65-F5344CB8AC3E}">
        <p14:creationId xmlns:p14="http://schemas.microsoft.com/office/powerpoint/2010/main" val="127668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BASIC EVALUATION CRITERIA</a:t>
            </a:r>
          </a:p>
        </p:txBody>
      </p:sp>
      <p:sp>
        <p:nvSpPr>
          <p:cNvPr id="4" name="Rectangle 3"/>
          <p:cNvSpPr/>
          <p:nvPr/>
        </p:nvSpPr>
        <p:spPr>
          <a:xfrm>
            <a:off x="149296" y="899175"/>
            <a:ext cx="8836090" cy="5139869"/>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Cost</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Costs must be both </a:t>
            </a:r>
            <a:r>
              <a:rPr lang="en-US" sz="2800" b="1" dirty="0">
                <a:latin typeface="Arial" panose="020B0604020202020204" pitchFamily="34" charset="0"/>
                <a:cs typeface="Arial" panose="020B0604020202020204" pitchFamily="34" charset="0"/>
              </a:rPr>
              <a:t>fair </a:t>
            </a:r>
            <a:r>
              <a:rPr lang="en-US" sz="2800" dirty="0">
                <a:latin typeface="Arial" panose="020B0604020202020204" pitchFamily="34" charset="0"/>
                <a:cs typeface="Arial" panose="020B0604020202020204" pitchFamily="34" charset="0"/>
              </a:rPr>
              <a:t>&amp; </a:t>
            </a:r>
            <a:r>
              <a:rPr lang="en-US" sz="2800" b="1" dirty="0">
                <a:latin typeface="Arial" panose="020B0604020202020204" pitchFamily="34" charset="0"/>
                <a:cs typeface="Arial" panose="020B0604020202020204" pitchFamily="34" charset="0"/>
              </a:rPr>
              <a:t>reasonable</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Schedule</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Schedule must be reasonable, </a:t>
            </a:r>
            <a:r>
              <a:rPr lang="en-US" sz="2800" b="1" dirty="0">
                <a:latin typeface="Arial" panose="020B0604020202020204" pitchFamily="34" charset="0"/>
                <a:cs typeface="Arial" panose="020B0604020202020204" pitchFamily="34" charset="0"/>
              </a:rPr>
              <a:t>achievable</a:t>
            </a:r>
            <a:r>
              <a:rPr lang="en-US" sz="2800" dirty="0">
                <a:latin typeface="Arial" panose="020B0604020202020204" pitchFamily="34" charset="0"/>
                <a:cs typeface="Arial" panose="020B0604020202020204" pitchFamily="34" charset="0"/>
              </a:rPr>
              <a:t>, and complete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Past Performance (Phase 3 – Request for Proposal)</a:t>
            </a:r>
          </a:p>
          <a:p>
            <a:pPr marL="742950" lvl="1"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Confidence assessment</a:t>
            </a:r>
            <a:r>
              <a:rPr lang="en-US" sz="2800" dirty="0">
                <a:latin typeface="Arial" panose="020B0604020202020204" pitchFamily="34" charset="0"/>
                <a:cs typeface="Arial" panose="020B0604020202020204" pitchFamily="34" charset="0"/>
              </a:rPr>
              <a:t> based upon the probability of successfully performing the requirement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Having no relevant past performance w/ Govt will </a:t>
            </a:r>
            <a:r>
              <a:rPr lang="en-US" sz="2400" b="1"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be held against a vendor</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96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LESSONS LEARNED</a:t>
            </a:r>
          </a:p>
        </p:txBody>
      </p:sp>
      <p:sp>
        <p:nvSpPr>
          <p:cNvPr id="3" name="Rectangle 2"/>
          <p:cNvSpPr/>
          <p:nvPr/>
        </p:nvSpPr>
        <p:spPr>
          <a:xfrm>
            <a:off x="149288" y="956341"/>
            <a:ext cx="9144000" cy="2074414"/>
          </a:xfrm>
          <a:prstGeom prst="rect">
            <a:avLst/>
          </a:prstGeom>
        </p:spPr>
        <p:txBody>
          <a:bodyPr wrap="square">
            <a:spAutoFit/>
          </a:bodyPr>
          <a:lstStyle/>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Read the BAA</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Avoid repeating the requirement</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It’s never too early to think “COST SAVINGS”</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Promote your special approach/technology</a:t>
            </a:r>
          </a:p>
        </p:txBody>
      </p:sp>
    </p:spTree>
    <p:extLst>
      <p:ext uri="{BB962C8B-B14F-4D97-AF65-F5344CB8AC3E}">
        <p14:creationId xmlns:p14="http://schemas.microsoft.com/office/powerpoint/2010/main" val="52391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LESSONS LEARNED</a:t>
            </a:r>
          </a:p>
        </p:txBody>
      </p:sp>
      <p:sp>
        <p:nvSpPr>
          <p:cNvPr id="3" name="Rectangle 2"/>
          <p:cNvSpPr/>
          <p:nvPr/>
        </p:nvSpPr>
        <p:spPr>
          <a:xfrm>
            <a:off x="149291" y="965672"/>
            <a:ext cx="9144000" cy="2074414"/>
          </a:xfrm>
          <a:prstGeom prst="rect">
            <a:avLst/>
          </a:prstGeom>
        </p:spPr>
        <p:txBody>
          <a:bodyPr wrap="square">
            <a:spAutoFit/>
          </a:bodyPr>
          <a:lstStyle/>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FULL disclosure of your </a:t>
            </a:r>
            <a:r>
              <a:rPr lang="en-US" sz="2800" b="1" dirty="0">
                <a:solidFill>
                  <a:prstClr val="black"/>
                </a:solidFill>
                <a:cs typeface="Times New Roman" panose="02020603050405020304" pitchFamily="18" charset="0"/>
              </a:rPr>
              <a:t>Data Rights</a:t>
            </a:r>
          </a:p>
          <a:p>
            <a:pPr marL="514350" lvl="0" indent="-514350">
              <a:spcBef>
                <a:spcPct val="20000"/>
              </a:spcBef>
              <a:buFont typeface="Arial" panose="020B0604020202020204" pitchFamily="34" charset="0"/>
              <a:buChar char="•"/>
            </a:pPr>
            <a:r>
              <a:rPr lang="en-US" sz="2800" dirty="0">
                <a:solidFill>
                  <a:prstClr val="black"/>
                </a:solidFill>
                <a:cs typeface="Times New Roman" panose="02020603050405020304" pitchFamily="18" charset="0"/>
              </a:rPr>
              <a:t>Submit documents early </a:t>
            </a:r>
            <a:r>
              <a:rPr lang="en-US" sz="2800" b="1" u="sng" dirty="0">
                <a:solidFill>
                  <a:prstClr val="black"/>
                </a:solidFill>
                <a:cs typeface="Times New Roman" panose="02020603050405020304" pitchFamily="18" charset="0"/>
              </a:rPr>
              <a:t>(late is late)</a:t>
            </a:r>
          </a:p>
          <a:p>
            <a:pPr marL="514350" lvl="0" indent="-514350">
              <a:spcBef>
                <a:spcPct val="20000"/>
              </a:spcBef>
              <a:buFont typeface="Arial" panose="020B0604020202020204" pitchFamily="34" charset="0"/>
              <a:buChar char="•"/>
            </a:pPr>
            <a:r>
              <a:rPr lang="en-US" sz="2800" b="1" dirty="0">
                <a:solidFill>
                  <a:prstClr val="black"/>
                </a:solidFill>
                <a:cs typeface="Times New Roman" panose="02020603050405020304" pitchFamily="18" charset="0"/>
              </a:rPr>
              <a:t>Follow</a:t>
            </a:r>
            <a:r>
              <a:rPr lang="en-US" sz="2800" dirty="0">
                <a:solidFill>
                  <a:prstClr val="black"/>
                </a:solidFill>
                <a:cs typeface="Times New Roman" panose="02020603050405020304" pitchFamily="18" charset="0"/>
              </a:rPr>
              <a:t> the communication procedures in </a:t>
            </a:r>
            <a:r>
              <a:rPr lang="en-US" sz="2800" b="1" dirty="0">
                <a:solidFill>
                  <a:prstClr val="black"/>
                </a:solidFill>
                <a:cs typeface="Times New Roman" panose="02020603050405020304" pitchFamily="18" charset="0"/>
              </a:rPr>
              <a:t>the</a:t>
            </a:r>
            <a:r>
              <a:rPr lang="en-US" sz="2800" dirty="0">
                <a:solidFill>
                  <a:prstClr val="black"/>
                </a:solidFill>
                <a:cs typeface="Times New Roman" panose="02020603050405020304" pitchFamily="18" charset="0"/>
              </a:rPr>
              <a:t> </a:t>
            </a:r>
            <a:r>
              <a:rPr lang="en-US" sz="2800" b="1" dirty="0">
                <a:solidFill>
                  <a:prstClr val="black"/>
                </a:solidFill>
                <a:cs typeface="Times New Roman" panose="02020603050405020304" pitchFamily="18" charset="0"/>
              </a:rPr>
              <a:t>BAA</a:t>
            </a:r>
          </a:p>
          <a:p>
            <a:pPr marL="514350" lvl="0" indent="-514350">
              <a:spcBef>
                <a:spcPct val="20000"/>
              </a:spcBef>
              <a:buFont typeface="Arial" panose="020B0604020202020204" pitchFamily="34" charset="0"/>
              <a:buChar char="•"/>
            </a:pPr>
            <a:r>
              <a:rPr lang="en-US" sz="2800" dirty="0">
                <a:solidFill>
                  <a:prstClr val="black"/>
                </a:solidFill>
                <a:cs typeface="Times New Roman" panose="02020603050405020304" pitchFamily="18" charset="0"/>
              </a:rPr>
              <a:t>Use </a:t>
            </a:r>
            <a:r>
              <a:rPr lang="en-US" sz="2800" dirty="0">
                <a:solidFill>
                  <a:prstClr val="black"/>
                </a:solidFill>
                <a:cs typeface="Times New Roman" panose="02020603050405020304" pitchFamily="18" charset="0"/>
                <a:hlinkClick r:id="rId2"/>
              </a:rPr>
              <a:t>BIDShelp@iwtsd.gov</a:t>
            </a:r>
            <a:r>
              <a:rPr lang="en-US" sz="2800" dirty="0">
                <a:solidFill>
                  <a:prstClr val="black"/>
                </a:solidFill>
                <a:cs typeface="Times New Roman" panose="02020603050405020304" pitchFamily="18" charset="0"/>
              </a:rPr>
              <a:t> for </a:t>
            </a:r>
            <a:r>
              <a:rPr lang="en-US" sz="2800" b="1" dirty="0">
                <a:solidFill>
                  <a:prstClr val="black"/>
                </a:solidFill>
                <a:cs typeface="Times New Roman" panose="02020603050405020304" pitchFamily="18" charset="0"/>
              </a:rPr>
              <a:t>all</a:t>
            </a:r>
            <a:r>
              <a:rPr lang="en-US" sz="2800" dirty="0">
                <a:solidFill>
                  <a:prstClr val="black"/>
                </a:solidFill>
                <a:cs typeface="Times New Roman" panose="02020603050405020304" pitchFamily="18" charset="0"/>
              </a:rPr>
              <a:t> </a:t>
            </a:r>
            <a:r>
              <a:rPr lang="en-US" sz="2800" b="1" dirty="0">
                <a:solidFill>
                  <a:prstClr val="black"/>
                </a:solidFill>
                <a:cs typeface="Times New Roman" panose="02020603050405020304" pitchFamily="18" charset="0"/>
              </a:rPr>
              <a:t>correspondence</a:t>
            </a:r>
          </a:p>
        </p:txBody>
      </p:sp>
    </p:spTree>
    <p:extLst>
      <p:ext uri="{BB962C8B-B14F-4D97-AF65-F5344CB8AC3E}">
        <p14:creationId xmlns:p14="http://schemas.microsoft.com/office/powerpoint/2010/main" val="88282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IWTSD </a:t>
            </a:r>
            <a:r>
              <a:rPr lang="en-US" sz="4400" b="0" i="1" dirty="0">
                <a:solidFill>
                  <a:schemeClr val="bg1"/>
                </a:solidFill>
              </a:rPr>
              <a:t>(formerly CTTSO) </a:t>
            </a:r>
            <a:r>
              <a:rPr lang="en-US" sz="4400" dirty="0">
                <a:solidFill>
                  <a:schemeClr val="bg1"/>
                </a:solidFill>
              </a:rPr>
              <a:t>Overview</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377098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BAA Information Delivery System  (BIDS)</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220845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What is BIDS?</a:t>
            </a:r>
          </a:p>
        </p:txBody>
      </p:sp>
      <p:sp>
        <p:nvSpPr>
          <p:cNvPr id="15" name="Rectangle 3"/>
          <p:cNvSpPr txBox="1">
            <a:spLocks noChangeArrowheads="1"/>
          </p:cNvSpPr>
          <p:nvPr/>
        </p:nvSpPr>
        <p:spPr bwMode="auto">
          <a:xfrm>
            <a:off x="513805" y="3755096"/>
            <a:ext cx="8021793" cy="1391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sz="2000" dirty="0">
                <a:cs typeface="Times New Roman" pitchFamily="18" charset="0"/>
              </a:rPr>
              <a:t>Used to disseminate BAA related information</a:t>
            </a:r>
          </a:p>
          <a:p>
            <a:pPr marL="342900" indent="-342900">
              <a:buFont typeface="Arial" panose="020B0604020202020204" pitchFamily="34" charset="0"/>
              <a:buChar char="•"/>
            </a:pPr>
            <a:r>
              <a:rPr lang="en-US" sz="2000" dirty="0">
                <a:cs typeface="Times New Roman" pitchFamily="18" charset="0"/>
              </a:rPr>
              <a:t>Repository the BAA package </a:t>
            </a:r>
          </a:p>
          <a:p>
            <a:pPr marL="342900" indent="-342900">
              <a:buFont typeface="Arial" panose="020B0604020202020204" pitchFamily="34" charset="0"/>
              <a:buChar char="•"/>
            </a:pPr>
            <a:r>
              <a:rPr lang="en-US" sz="2000" dirty="0">
                <a:cs typeface="Times New Roman" pitchFamily="18" charset="0"/>
              </a:rPr>
              <a:t>Tracks your submissions</a:t>
            </a:r>
          </a:p>
          <a:p>
            <a:pPr marL="342900" indent="-342900">
              <a:buFont typeface="Arial" panose="020B0604020202020204" pitchFamily="34" charset="0"/>
              <a:buChar char="•"/>
            </a:pPr>
            <a:r>
              <a:rPr lang="en-US" sz="2000" dirty="0">
                <a:cs typeface="Times New Roman" pitchFamily="18" charset="0"/>
              </a:rPr>
              <a:t>Encrypts all data</a:t>
            </a:r>
          </a:p>
          <a:p>
            <a:pPr marL="342900" indent="-342900">
              <a:buFont typeface="Arial" panose="020B0604020202020204" pitchFamily="34" charset="0"/>
              <a:buChar char="•"/>
            </a:pPr>
            <a:r>
              <a:rPr lang="en-US" sz="2000" dirty="0">
                <a:cs typeface="Times New Roman" pitchFamily="18" charset="0"/>
              </a:rPr>
              <a:t>For UNCLASSIFIED submissions only!</a:t>
            </a:r>
          </a:p>
        </p:txBody>
      </p:sp>
      <p:pic>
        <p:nvPicPr>
          <p:cNvPr id="8" name="Picture 7">
            <a:extLst>
              <a:ext uri="{FF2B5EF4-FFF2-40B4-BE49-F238E27FC236}">
                <a16:creationId xmlns:a16="http://schemas.microsoft.com/office/drawing/2014/main" id="{FF0FE710-4D07-42FD-9F24-999897983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05" y="1105410"/>
            <a:ext cx="8395063" cy="2458786"/>
          </a:xfrm>
          <a:prstGeom prst="rect">
            <a:avLst/>
          </a:prstGeom>
        </p:spPr>
      </p:pic>
    </p:spTree>
    <p:extLst>
      <p:ext uri="{BB962C8B-B14F-4D97-AF65-F5344CB8AC3E}">
        <p14:creationId xmlns:p14="http://schemas.microsoft.com/office/powerpoint/2010/main" val="364363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Everyone Must Register</a:t>
            </a:r>
          </a:p>
        </p:txBody>
      </p:sp>
      <p:sp>
        <p:nvSpPr>
          <p:cNvPr id="6" name="Rectangle 5"/>
          <p:cNvSpPr/>
          <p:nvPr/>
        </p:nvSpPr>
        <p:spPr>
          <a:xfrm>
            <a:off x="350787" y="4201809"/>
            <a:ext cx="8442426" cy="1015663"/>
          </a:xfrm>
          <a:prstGeom prst="rect">
            <a:avLst/>
          </a:prstGeom>
        </p:spPr>
        <p:txBody>
          <a:bodyPr wrap="square">
            <a:spAutoFit/>
          </a:bodyPr>
          <a:lstStyle/>
          <a:p>
            <a:pPr marL="342900" indent="-342900">
              <a:buFont typeface="Arial" panose="020B0604020202020204" pitchFamily="34" charset="0"/>
              <a:buChar char="•"/>
            </a:pPr>
            <a:r>
              <a:rPr lang="en-US" sz="2000" dirty="0"/>
              <a:t>Site uses a new address: https://bids.iwtsd.gov</a:t>
            </a:r>
          </a:p>
          <a:p>
            <a:pPr marL="342900" indent="-342900">
              <a:buFont typeface="Arial" panose="020B0604020202020204" pitchFamily="34" charset="0"/>
              <a:buChar char="•"/>
            </a:pPr>
            <a:r>
              <a:rPr lang="en-US" sz="2000" dirty="0"/>
              <a:t>Click the “Register” button on the Homepage then click the “Create Vendor Registration” on the right</a:t>
            </a:r>
          </a:p>
        </p:txBody>
      </p:sp>
      <p:pic>
        <p:nvPicPr>
          <p:cNvPr id="7" name="Picture 6">
            <a:extLst>
              <a:ext uri="{FF2B5EF4-FFF2-40B4-BE49-F238E27FC236}">
                <a16:creationId xmlns:a16="http://schemas.microsoft.com/office/drawing/2014/main" id="{C03B4061-1CA5-4289-A875-A23539D3C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87" y="1201783"/>
            <a:ext cx="8442426" cy="2732112"/>
          </a:xfrm>
          <a:prstGeom prst="rect">
            <a:avLst/>
          </a:prstGeom>
        </p:spPr>
      </p:pic>
    </p:spTree>
    <p:extLst>
      <p:ext uri="{BB962C8B-B14F-4D97-AF65-F5344CB8AC3E}">
        <p14:creationId xmlns:p14="http://schemas.microsoft.com/office/powerpoint/2010/main" val="317492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Registration Form</a:t>
            </a:r>
          </a:p>
        </p:txBody>
      </p:sp>
      <p:sp>
        <p:nvSpPr>
          <p:cNvPr id="3" name="Rectangle 2">
            <a:extLst>
              <a:ext uri="{FF2B5EF4-FFF2-40B4-BE49-F238E27FC236}">
                <a16:creationId xmlns:a16="http://schemas.microsoft.com/office/drawing/2014/main" id="{20761854-AD5F-4367-9990-107C9B63AD4C}"/>
              </a:ext>
            </a:extLst>
          </p:cNvPr>
          <p:cNvSpPr/>
          <p:nvPr/>
        </p:nvSpPr>
        <p:spPr>
          <a:xfrm>
            <a:off x="4841966" y="1063696"/>
            <a:ext cx="4191268" cy="4031873"/>
          </a:xfrm>
          <a:prstGeom prst="rect">
            <a:avLst/>
          </a:prstGeom>
        </p:spPr>
        <p:txBody>
          <a:bodyPr wrap="square">
            <a:spAutoFit/>
          </a:bodyPr>
          <a:lstStyle/>
          <a:p>
            <a:pPr marL="342900" indent="-342900">
              <a:buFont typeface="Arial" panose="020B0604020202020204" pitchFamily="34" charset="0"/>
              <a:buChar char="•"/>
            </a:pPr>
            <a:r>
              <a:rPr lang="en-US" sz="2000" dirty="0"/>
              <a:t>Fill in all required fields (Marked with a red dot)</a:t>
            </a:r>
          </a:p>
          <a:p>
            <a:endParaRPr lang="en-US" sz="2000" dirty="0"/>
          </a:p>
          <a:p>
            <a:pPr marL="342900" indent="-342900">
              <a:buFont typeface="Arial" panose="020B0604020202020204" pitchFamily="34" charset="0"/>
              <a:buChar char="•"/>
            </a:pPr>
            <a:r>
              <a:rPr lang="en-US" sz="2000" dirty="0"/>
              <a:t>Use a group email account for notifications</a:t>
            </a:r>
          </a:p>
          <a:p>
            <a:pPr marL="342900" indent="-342900">
              <a:spcBef>
                <a:spcPct val="40000"/>
              </a:spcBef>
              <a:buFont typeface="Arial" panose="020B0604020202020204" pitchFamily="34" charset="0"/>
              <a:buChar char="•"/>
            </a:pPr>
            <a:r>
              <a:rPr lang="en-US" sz="2000" dirty="0"/>
              <a:t>All BIDS generated notification emails are sent to the address on your registration</a:t>
            </a:r>
            <a:r>
              <a:rPr lang="en-US" sz="2000" b="1" dirty="0"/>
              <a:t>, including 2 Factor Authentications</a:t>
            </a:r>
            <a:r>
              <a:rPr lang="en-US" sz="2000" dirty="0"/>
              <a:t>. Keep it updated!</a:t>
            </a:r>
          </a:p>
          <a:p>
            <a:pPr marL="342900" indent="-342900">
              <a:spcBef>
                <a:spcPct val="40000"/>
              </a:spcBef>
              <a:buFont typeface="Arial" panose="020B0604020202020204" pitchFamily="34" charset="0"/>
              <a:buChar char="•"/>
            </a:pPr>
            <a:r>
              <a:rPr lang="en-US" sz="2000" dirty="0"/>
              <a:t>You can begin submitting right away</a:t>
            </a:r>
          </a:p>
        </p:txBody>
      </p:sp>
      <p:pic>
        <p:nvPicPr>
          <p:cNvPr id="6" name="Picture 5">
            <a:extLst>
              <a:ext uri="{FF2B5EF4-FFF2-40B4-BE49-F238E27FC236}">
                <a16:creationId xmlns:a16="http://schemas.microsoft.com/office/drawing/2014/main" id="{5194CD38-B380-4142-93D6-A2CEB056C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050008"/>
            <a:ext cx="4423953" cy="4100829"/>
          </a:xfrm>
          <a:prstGeom prst="rect">
            <a:avLst/>
          </a:prstGeom>
        </p:spPr>
      </p:pic>
    </p:spTree>
    <p:extLst>
      <p:ext uri="{BB962C8B-B14F-4D97-AF65-F5344CB8AC3E}">
        <p14:creationId xmlns:p14="http://schemas.microsoft.com/office/powerpoint/2010/main" val="211071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Vendor Dashboard</a:t>
            </a:r>
          </a:p>
        </p:txBody>
      </p:sp>
      <p:sp>
        <p:nvSpPr>
          <p:cNvPr id="6" name="Rectangle 5"/>
          <p:cNvSpPr/>
          <p:nvPr/>
        </p:nvSpPr>
        <p:spPr>
          <a:xfrm>
            <a:off x="466442" y="3191615"/>
            <a:ext cx="8442426" cy="2246769"/>
          </a:xfrm>
          <a:prstGeom prst="rect">
            <a:avLst/>
          </a:prstGeom>
        </p:spPr>
        <p:txBody>
          <a:bodyPr wrap="square">
            <a:spAutoFit/>
          </a:bodyPr>
          <a:lstStyle/>
          <a:p>
            <a:pPr>
              <a:buFont typeface="Arial" panose="020B0604020202020204" pitchFamily="34" charset="0"/>
              <a:buChar char="•"/>
            </a:pPr>
            <a:r>
              <a:rPr lang="en-US" sz="2000" dirty="0"/>
              <a:t>   Once you log in you are presented the Vendor “Dashboard”</a:t>
            </a:r>
          </a:p>
          <a:p>
            <a:pPr>
              <a:buFont typeface="Arial" panose="020B0604020202020204" pitchFamily="34" charset="0"/>
              <a:buChar char="•"/>
            </a:pPr>
            <a:endParaRPr lang="en-US" sz="2000" dirty="0"/>
          </a:p>
          <a:p>
            <a:pPr>
              <a:buFont typeface="Arial" panose="020B0604020202020204" pitchFamily="34" charset="0"/>
              <a:buChar char="•"/>
            </a:pPr>
            <a:r>
              <a:rPr lang="en-US" sz="2000" dirty="0"/>
              <a:t>   The “Current BAAs” shows which BAAs are open for submissions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   Click any BAA to see the requirements under it</a:t>
            </a:r>
          </a:p>
          <a:p>
            <a:pPr>
              <a:buFont typeface="Arial" panose="020B0604020202020204" pitchFamily="34" charset="0"/>
              <a:buChar char="•"/>
            </a:pPr>
            <a:endParaRPr lang="en-US" sz="2000" dirty="0"/>
          </a:p>
          <a:p>
            <a:pPr>
              <a:buFont typeface="Arial" panose="020B0604020202020204" pitchFamily="34" charset="0"/>
              <a:buChar char="•"/>
            </a:pPr>
            <a:r>
              <a:rPr lang="en-US" sz="2000" dirty="0"/>
              <a:t>   Click an any link to begin the submission process</a:t>
            </a:r>
          </a:p>
        </p:txBody>
      </p:sp>
      <p:pic>
        <p:nvPicPr>
          <p:cNvPr id="7" name="Picture 6">
            <a:extLst>
              <a:ext uri="{FF2B5EF4-FFF2-40B4-BE49-F238E27FC236}">
                <a16:creationId xmlns:a16="http://schemas.microsoft.com/office/drawing/2014/main" id="{201298F8-960D-462C-93C3-FF6C93D11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42" y="1140823"/>
            <a:ext cx="8356830" cy="1841115"/>
          </a:xfrm>
          <a:prstGeom prst="rect">
            <a:avLst/>
          </a:prstGeom>
        </p:spPr>
      </p:pic>
    </p:spTree>
    <p:extLst>
      <p:ext uri="{BB962C8B-B14F-4D97-AF65-F5344CB8AC3E}">
        <p14:creationId xmlns:p14="http://schemas.microsoft.com/office/powerpoint/2010/main" val="389456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Starting a Submission</a:t>
            </a:r>
          </a:p>
        </p:txBody>
      </p:sp>
      <p:sp>
        <p:nvSpPr>
          <p:cNvPr id="4" name="Rectangle 3"/>
          <p:cNvSpPr/>
          <p:nvPr/>
        </p:nvSpPr>
        <p:spPr>
          <a:xfrm>
            <a:off x="284498" y="3775057"/>
            <a:ext cx="8746289" cy="1938992"/>
          </a:xfrm>
          <a:prstGeom prst="rect">
            <a:avLst/>
          </a:prstGeom>
        </p:spPr>
        <p:txBody>
          <a:bodyPr wrap="square">
            <a:spAutoFit/>
          </a:bodyPr>
          <a:lstStyle/>
          <a:p>
            <a:pPr marL="342900" indent="-342900">
              <a:buFont typeface="Arial" panose="020B0604020202020204" pitchFamily="34" charset="0"/>
              <a:buChar char="•"/>
            </a:pPr>
            <a:r>
              <a:rPr lang="en-US" sz="2000" dirty="0"/>
              <a:t>Review the checklist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solidFill>
                  <a:srgbClr val="FF0000"/>
                </a:solidFill>
              </a:rPr>
              <a:t>NEW:</a:t>
            </a:r>
            <a:r>
              <a:rPr lang="en-US" sz="2000" dirty="0"/>
              <a:t> We only accept submissions in Adobe (.pdf) format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Click “Create Proposal” to load the submission form</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8337FFAC-1EF4-4EF9-9A00-11B693822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502" y="1066691"/>
            <a:ext cx="4847233" cy="2623732"/>
          </a:xfrm>
          <a:prstGeom prst="rect">
            <a:avLst/>
          </a:prstGeom>
        </p:spPr>
      </p:pic>
    </p:spTree>
    <p:extLst>
      <p:ext uri="{BB962C8B-B14F-4D97-AF65-F5344CB8AC3E}">
        <p14:creationId xmlns:p14="http://schemas.microsoft.com/office/powerpoint/2010/main" val="60150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Completing a Submission</a:t>
            </a:r>
          </a:p>
        </p:txBody>
      </p:sp>
      <p:sp>
        <p:nvSpPr>
          <p:cNvPr id="4" name="Rectangle 3"/>
          <p:cNvSpPr/>
          <p:nvPr/>
        </p:nvSpPr>
        <p:spPr>
          <a:xfrm>
            <a:off x="5277394" y="1084965"/>
            <a:ext cx="3631474" cy="4093428"/>
          </a:xfrm>
          <a:prstGeom prst="rect">
            <a:avLst/>
          </a:prstGeom>
        </p:spPr>
        <p:txBody>
          <a:bodyPr wrap="square">
            <a:spAutoFit/>
          </a:bodyPr>
          <a:lstStyle/>
          <a:p>
            <a:pPr marL="342900" indent="-342900">
              <a:buFont typeface="Arial" panose="020B0604020202020204" pitchFamily="34" charset="0"/>
              <a:buChar char="•"/>
            </a:pPr>
            <a:r>
              <a:rPr lang="en-US" sz="2000" dirty="0"/>
              <a:t>Review Intellectual Property Rights and Human Subject Testing statements carefully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Titles must be unique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Check you file size carefully</a:t>
            </a:r>
          </a:p>
          <a:p>
            <a:endParaRPr lang="en-US" sz="2000" dirty="0"/>
          </a:p>
          <a:p>
            <a:pPr marL="342900" indent="-342900">
              <a:buFont typeface="Arial" panose="020B0604020202020204" pitchFamily="34" charset="0"/>
              <a:buChar char="•"/>
            </a:pPr>
            <a:r>
              <a:rPr lang="en-US" sz="2000" dirty="0"/>
              <a:t>You must upload your submission file and click the “Submit Proposal” button </a:t>
            </a:r>
            <a:r>
              <a:rPr lang="en-US" sz="2000" b="1" i="1" dirty="0"/>
              <a:t>before </a:t>
            </a:r>
            <a:r>
              <a:rPr lang="en-US" sz="2000" dirty="0"/>
              <a:t>the BAA closes</a:t>
            </a:r>
          </a:p>
          <a:p>
            <a:endParaRPr lang="en-US" sz="2000" dirty="0"/>
          </a:p>
        </p:txBody>
      </p:sp>
      <p:pic>
        <p:nvPicPr>
          <p:cNvPr id="6" name="Picture 5">
            <a:extLst>
              <a:ext uri="{FF2B5EF4-FFF2-40B4-BE49-F238E27FC236}">
                <a16:creationId xmlns:a16="http://schemas.microsoft.com/office/drawing/2014/main" id="{965F14AF-EAB1-4737-BB30-D11923D33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46" y="1415757"/>
            <a:ext cx="5006248" cy="3431845"/>
          </a:xfrm>
          <a:prstGeom prst="rect">
            <a:avLst/>
          </a:prstGeom>
        </p:spPr>
      </p:pic>
    </p:spTree>
    <p:extLst>
      <p:ext uri="{BB962C8B-B14F-4D97-AF65-F5344CB8AC3E}">
        <p14:creationId xmlns:p14="http://schemas.microsoft.com/office/powerpoint/2010/main" val="44019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Checking Submission Statuses</a:t>
            </a:r>
          </a:p>
        </p:txBody>
      </p:sp>
      <p:sp>
        <p:nvSpPr>
          <p:cNvPr id="3" name="Rectangle 2"/>
          <p:cNvSpPr/>
          <p:nvPr/>
        </p:nvSpPr>
        <p:spPr>
          <a:xfrm>
            <a:off x="1364539" y="3117259"/>
            <a:ext cx="7091484" cy="2031325"/>
          </a:xfrm>
          <a:prstGeom prst="rect">
            <a:avLst/>
          </a:prstGeom>
        </p:spPr>
        <p:txBody>
          <a:bodyPr wrap="square">
            <a:spAutoFit/>
          </a:bodyPr>
          <a:lstStyle/>
          <a:p>
            <a:pPr marL="342900" indent="-342900">
              <a:lnSpc>
                <a:spcPct val="90000"/>
              </a:lnSpc>
              <a:buFont typeface="Arial" panose="020B0604020202020204" pitchFamily="34" charset="0"/>
              <a:buChar char="•"/>
            </a:pPr>
            <a:r>
              <a:rPr lang="en-US" sz="2000" dirty="0"/>
              <a:t>Do not wait for e-mails, check BIDS frequently!</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Log in and check under “Previously Uploaded Proposals” on your dashboard for the status (Accept / Reject / Under Review)</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Failure to get the automated e-mail is not grounds for an extension</a:t>
            </a:r>
          </a:p>
        </p:txBody>
      </p:sp>
      <p:pic>
        <p:nvPicPr>
          <p:cNvPr id="6" name="Picture 5">
            <a:extLst>
              <a:ext uri="{FF2B5EF4-FFF2-40B4-BE49-F238E27FC236}">
                <a16:creationId xmlns:a16="http://schemas.microsoft.com/office/drawing/2014/main" id="{B031F76C-99B2-460C-AF7D-67E5036B3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66" y="1066752"/>
            <a:ext cx="7707086" cy="1697968"/>
          </a:xfrm>
          <a:prstGeom prst="rect">
            <a:avLst/>
          </a:prstGeom>
        </p:spPr>
      </p:pic>
    </p:spTree>
    <p:extLst>
      <p:ext uri="{BB962C8B-B14F-4D97-AF65-F5344CB8AC3E}">
        <p14:creationId xmlns:p14="http://schemas.microsoft.com/office/powerpoint/2010/main" val="233038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Getting Help</a:t>
            </a:r>
          </a:p>
        </p:txBody>
      </p:sp>
      <p:sp>
        <p:nvSpPr>
          <p:cNvPr id="4" name="Rectangle 3"/>
          <p:cNvSpPr/>
          <p:nvPr/>
        </p:nvSpPr>
        <p:spPr>
          <a:xfrm>
            <a:off x="644609" y="1309751"/>
            <a:ext cx="7203829" cy="4093428"/>
          </a:xfrm>
          <a:prstGeom prst="rect">
            <a:avLst/>
          </a:prstGeom>
        </p:spPr>
        <p:txBody>
          <a:bodyPr wrap="square">
            <a:spAutoFit/>
          </a:bodyPr>
          <a:lstStyle/>
          <a:p>
            <a:r>
              <a:rPr lang="en-US" sz="2000" dirty="0"/>
              <a:t>The </a:t>
            </a:r>
            <a:r>
              <a:rPr lang="en-US" sz="2000" b="1" dirty="0"/>
              <a:t>Resources</a:t>
            </a:r>
            <a:r>
              <a:rPr lang="en-US" sz="2000" dirty="0"/>
              <a:t> menu item has templates for Quad charts, White papers and cover sheets. You must be logged in to see some available materials.</a:t>
            </a:r>
          </a:p>
          <a:p>
            <a:endParaRPr lang="en-US" sz="2000" b="1" dirty="0"/>
          </a:p>
          <a:p>
            <a:r>
              <a:rPr lang="en-US" sz="2000" b="1" dirty="0"/>
              <a:t>Have a Question? </a:t>
            </a:r>
            <a:r>
              <a:rPr lang="en-US" sz="2000" dirty="0"/>
              <a:t>provides access to FAQs, any responses to previously asked BAA Questions and other information.</a:t>
            </a:r>
          </a:p>
          <a:p>
            <a:endParaRPr lang="en-US" sz="2000" b="1" dirty="0"/>
          </a:p>
          <a:p>
            <a:r>
              <a:rPr lang="en-US" sz="2000" b="1" dirty="0"/>
              <a:t>To Request Help,</a:t>
            </a:r>
            <a:r>
              <a:rPr lang="en-US" sz="2000" dirty="0"/>
              <a:t> click the “Have a Question” image, then scroll down and click the “Don’t see an answer to your question? Click here to create a help request” button. This sends your question to the Help Desk.</a:t>
            </a:r>
          </a:p>
          <a:p>
            <a:endParaRPr lang="en-US" sz="2000" dirty="0"/>
          </a:p>
          <a:p>
            <a:r>
              <a:rPr lang="en-US" sz="2000" dirty="0"/>
              <a:t>UNCLASSIFIED topics only!</a:t>
            </a:r>
          </a:p>
        </p:txBody>
      </p:sp>
    </p:spTree>
    <p:extLst>
      <p:ext uri="{BB962C8B-B14F-4D97-AF65-F5344CB8AC3E}">
        <p14:creationId xmlns:p14="http://schemas.microsoft.com/office/powerpoint/2010/main" val="179166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Key Take-Aways</a:t>
            </a:r>
          </a:p>
        </p:txBody>
      </p:sp>
      <p:sp>
        <p:nvSpPr>
          <p:cNvPr id="3" name="Rectangle 2"/>
          <p:cNvSpPr/>
          <p:nvPr/>
        </p:nvSpPr>
        <p:spPr>
          <a:xfrm>
            <a:off x="693038" y="1074509"/>
            <a:ext cx="7757924" cy="4708981"/>
          </a:xfrm>
          <a:prstGeom prst="rect">
            <a:avLst/>
          </a:prstGeom>
        </p:spPr>
        <p:txBody>
          <a:bodyPr wrap="square">
            <a:spAutoFit/>
          </a:bodyPr>
          <a:lstStyle/>
          <a:p>
            <a:pPr marL="0" lvl="1" eaLnBrk="0" hangingPunct="0"/>
            <a:r>
              <a:rPr lang="en-US" sz="2000" dirty="0"/>
              <a:t>Everyone must register in the system</a:t>
            </a:r>
          </a:p>
          <a:p>
            <a:pPr marL="0" lvl="1" eaLnBrk="0" hangingPunct="0"/>
            <a:endParaRPr lang="en-US" sz="2000" dirty="0"/>
          </a:p>
          <a:p>
            <a:pPr marL="0" lvl="1" eaLnBrk="0" hangingPunct="0"/>
            <a:r>
              <a:rPr lang="en-US" sz="2000" dirty="0"/>
              <a:t>2 factor authentication is in use</a:t>
            </a:r>
          </a:p>
          <a:p>
            <a:pPr marL="0" lvl="1" eaLnBrk="0" hangingPunct="0"/>
            <a:endParaRPr lang="en-US" sz="2000" dirty="0"/>
          </a:p>
          <a:p>
            <a:pPr marL="0" lvl="1" eaLnBrk="0" hangingPunct="0"/>
            <a:r>
              <a:rPr lang="en-US" sz="2000" dirty="0"/>
              <a:t>All questions about Requirements must be received </a:t>
            </a:r>
            <a:r>
              <a:rPr lang="en-US" sz="2000" b="1" dirty="0"/>
              <a:t>within 14 days </a:t>
            </a:r>
            <a:r>
              <a:rPr lang="en-US" sz="2000" dirty="0"/>
              <a:t>of the BAA opening </a:t>
            </a:r>
          </a:p>
          <a:p>
            <a:pPr marL="0" lvl="1" eaLnBrk="0" hangingPunct="0"/>
            <a:endParaRPr lang="en-US" sz="2000" dirty="0"/>
          </a:p>
          <a:p>
            <a:pPr marL="0" lvl="1" eaLnBrk="0" hangingPunct="0"/>
            <a:r>
              <a:rPr lang="en-US" sz="2000" dirty="0"/>
              <a:t>All submission steps must be completed by the closing date and time to be compliant</a:t>
            </a:r>
          </a:p>
          <a:p>
            <a:pPr marL="0" lvl="1" eaLnBrk="0" hangingPunct="0"/>
            <a:endParaRPr lang="en-US" sz="2000" dirty="0"/>
          </a:p>
          <a:p>
            <a:pPr marL="0" lvl="1" eaLnBrk="0" hangingPunct="0"/>
            <a:r>
              <a:rPr lang="en-US" sz="2000" dirty="0"/>
              <a:t>Your initial submission will be a Quad chart with a page of </a:t>
            </a:r>
            <a:r>
              <a:rPr lang="en-US" sz="2000" b="1" dirty="0"/>
              <a:t>technical</a:t>
            </a:r>
            <a:r>
              <a:rPr lang="en-US" sz="2000" dirty="0"/>
              <a:t> details uploaded as a single Adobe (.pdf) file</a:t>
            </a:r>
          </a:p>
          <a:p>
            <a:pPr marL="0" lvl="1" eaLnBrk="0" hangingPunct="0"/>
            <a:endParaRPr lang="en-US" sz="2000" b="1" dirty="0"/>
          </a:p>
          <a:p>
            <a:pPr marL="0" lvl="1" eaLnBrk="0" hangingPunct="0"/>
            <a:r>
              <a:rPr lang="en-US" sz="2000" dirty="0"/>
              <a:t>If you have any questions, send an email to </a:t>
            </a:r>
            <a:r>
              <a:rPr lang="en-US" sz="2000" dirty="0">
                <a:hlinkClick r:id="rId2"/>
              </a:rPr>
              <a:t>BIDSHelp@iwtsd.gov</a:t>
            </a:r>
            <a:endParaRPr lang="en-US" sz="2000" dirty="0"/>
          </a:p>
          <a:p>
            <a:pPr marL="0" lvl="1" eaLnBrk="0" hangingPunct="0"/>
            <a:endParaRPr lang="en-US" sz="2000" dirty="0"/>
          </a:p>
        </p:txBody>
      </p:sp>
    </p:spTree>
    <p:extLst>
      <p:ext uri="{BB962C8B-B14F-4D97-AF65-F5344CB8AC3E}">
        <p14:creationId xmlns:p14="http://schemas.microsoft.com/office/powerpoint/2010/main" val="382040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153" y="986244"/>
            <a:ext cx="8572500" cy="4059573"/>
          </a:xfrm>
          <a:prstGeom prst="rect">
            <a:avLst/>
          </a:prstGeom>
          <a:noFill/>
        </p:spPr>
        <p:txBody>
          <a:bodyPr wrap="square" rtlCol="0">
            <a:spAutoFit/>
          </a:bodyPr>
          <a:lstStyle/>
          <a:p>
            <a:pPr marL="914400" lvl="1" indent="-457200">
              <a:lnSpc>
                <a:spcPct val="90000"/>
              </a:lnSpc>
              <a:spcBef>
                <a:spcPct val="20000"/>
              </a:spcBef>
              <a:buFont typeface="Wingdings" pitchFamily="2" charset="2"/>
              <a:buNone/>
            </a:pPr>
            <a:endParaRPr lang="en-US" sz="8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Identify and develop capabilities for DoD to conduct Irregular Warfare against all adversaries, including Great Power competitors and non-state actors, and to deliver those capabilities to DoD components and interagency partners through rapid research and development, advanced studies and technical innovation, and provision of support to U.S. military operations.</a:t>
            </a:r>
          </a:p>
          <a:p>
            <a:endParaRPr lang="en-US" sz="800" dirty="0">
              <a:latin typeface="Arial" panose="020B0604020202020204" pitchFamily="34" charset="0"/>
              <a:cs typeface="Arial" panose="020B0604020202020204" pitchFamily="34" charset="0"/>
            </a:endParaRPr>
          </a:p>
          <a:p>
            <a:pPr marL="342900" indent="-342900">
              <a:lnSpc>
                <a:spcPct val="90000"/>
              </a:lnSpc>
              <a:spcBef>
                <a:spcPct val="20000"/>
              </a:spcBef>
            </a:pPr>
            <a:endParaRPr lang="en-US" sz="1700" b="1"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1700" b="1" dirty="0">
                <a:latin typeface="Arial" panose="020B0604020202020204" pitchFamily="34" charset="0"/>
                <a:cs typeface="Arial" panose="020B0604020202020204" pitchFamily="34" charset="0"/>
              </a:rPr>
              <a:t>Objectives:</a:t>
            </a:r>
            <a:endParaRPr lang="en-US" sz="1700" dirty="0">
              <a:latin typeface="Arial" panose="020B0604020202020204" pitchFamily="34" charset="0"/>
              <a:cs typeface="Arial" panose="020B0604020202020204" pitchFamily="34" charset="0"/>
            </a:endParaRP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Support the National Defense Strategy and the Annex for Irregular Warfare.</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Provide forums to solicit and collaborate on R&amp;D requirements.</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Rapidly advance technology development, deliver prototypes for operational tests and evaluations, and assist in product transition.</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Promulgate technology &amp; information exchange.</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Influence policy – identify enablers.</a:t>
            </a:r>
          </a:p>
        </p:txBody>
      </p:sp>
      <p:sp>
        <p:nvSpPr>
          <p:cNvPr id="6" name="TextBox 5"/>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396279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Risk Management Framework</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374923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Risk Management Framework</a:t>
            </a:r>
          </a:p>
        </p:txBody>
      </p:sp>
      <p:sp>
        <p:nvSpPr>
          <p:cNvPr id="3" name="Rectangle 2"/>
          <p:cNvSpPr/>
          <p:nvPr/>
        </p:nvSpPr>
        <p:spPr>
          <a:xfrm>
            <a:off x="235132" y="1273907"/>
            <a:ext cx="8908868" cy="4093428"/>
          </a:xfrm>
          <a:prstGeom prst="rect">
            <a:avLst/>
          </a:prstGeom>
        </p:spPr>
        <p:txBody>
          <a:bodyPr wrap="square">
            <a:spAutoFit/>
          </a:bodyPr>
          <a:lstStyle/>
          <a:p>
            <a:r>
              <a:rPr lang="en-US" sz="2000" dirty="0">
                <a:solidFill>
                  <a:schemeClr val="tx2">
                    <a:lumMod val="75000"/>
                  </a:schemeClr>
                </a:solidFill>
                <a:latin typeface="Calibri" panose="020F0502020204030204" pitchFamily="34" charset="0"/>
                <a:cs typeface="Calibri" panose="020F0502020204030204" pitchFamily="34" charset="0"/>
              </a:rPr>
              <a:t>The Risk Management Framework (RMF) is a set of information security policies and standards for the federal government developed by The National Institute of Standards and Technology (NIST). </a:t>
            </a:r>
          </a:p>
          <a:p>
            <a:r>
              <a:rPr lang="en-US" sz="2000" dirty="0">
                <a:solidFill>
                  <a:schemeClr val="tx2">
                    <a:lumMod val="75000"/>
                  </a:schemeClr>
                </a:solidFill>
                <a:latin typeface="Calibri" panose="020F0502020204030204" pitchFamily="34" charset="0"/>
                <a:cs typeface="Calibri" panose="020F0502020204030204" pitchFamily="34" charset="0"/>
              </a:rPr>
              <a:t> </a:t>
            </a:r>
          </a:p>
          <a:p>
            <a:r>
              <a:rPr lang="en-US" sz="2000" b="1" dirty="0">
                <a:solidFill>
                  <a:schemeClr val="tx2">
                    <a:lumMod val="75000"/>
                  </a:schemeClr>
                </a:solidFill>
                <a:latin typeface="Calibri" panose="020F0502020204030204" pitchFamily="34" charset="0"/>
                <a:cs typeface="Calibri" panose="020F0502020204030204" pitchFamily="34" charset="0"/>
              </a:rPr>
              <a:t>Incorporates cybersecurity early and robustly in the acquisition and system development lifecycle</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Implements a three-tiered approach to risk management that addresses risk-related concerns at the enterprise level, the mission and business process level, and the information system level</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Focuses on risk reduction to the mission by applying the right mitigations</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Provides a risk management methodology that gives organizations a true picture of vulnerabilities caused by non-compliant controls as it relates to other risk factors (i.e. likelihood, threat, and impact)</a:t>
            </a:r>
          </a:p>
        </p:txBody>
      </p:sp>
    </p:spTree>
    <p:extLst>
      <p:ext uri="{BB962C8B-B14F-4D97-AF65-F5344CB8AC3E}">
        <p14:creationId xmlns:p14="http://schemas.microsoft.com/office/powerpoint/2010/main" val="388664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ORGANIZATION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80" y="1070517"/>
            <a:ext cx="8239440" cy="4414605"/>
          </a:xfrm>
          <a:prstGeom prst="rect">
            <a:avLst/>
          </a:prstGeom>
        </p:spPr>
      </p:pic>
    </p:spTree>
    <p:extLst>
      <p:ext uri="{BB962C8B-B14F-4D97-AF65-F5344CB8AC3E}">
        <p14:creationId xmlns:p14="http://schemas.microsoft.com/office/powerpoint/2010/main" val="339963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BUSINESS CYCLE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296" y="947854"/>
            <a:ext cx="7464304" cy="5065480"/>
          </a:xfrm>
          <a:prstGeom prst="rect">
            <a:avLst/>
          </a:prstGeom>
        </p:spPr>
      </p:pic>
    </p:spTree>
    <p:extLst>
      <p:ext uri="{BB962C8B-B14F-4D97-AF65-F5344CB8AC3E}">
        <p14:creationId xmlns:p14="http://schemas.microsoft.com/office/powerpoint/2010/main" val="100842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TECHNOLOGY TRANSITION</a:t>
            </a:r>
          </a:p>
        </p:txBody>
      </p:sp>
      <p:sp>
        <p:nvSpPr>
          <p:cNvPr id="4" name="Rectangle 3"/>
          <p:cNvSpPr>
            <a:spLocks noChangeArrowheads="1"/>
          </p:cNvSpPr>
          <p:nvPr/>
        </p:nvSpPr>
        <p:spPr bwMode="auto">
          <a:xfrm>
            <a:off x="355881" y="930193"/>
            <a:ext cx="8564185" cy="5046663"/>
          </a:xfrm>
          <a:prstGeom prst="rect">
            <a:avLst/>
          </a:prstGeom>
          <a:noFill/>
          <a:ln w="9525">
            <a:noFill/>
            <a:miter lim="800000"/>
            <a:headEnd/>
            <a:tailEnd/>
          </a:ln>
        </p:spPr>
        <p:txBody>
          <a:bodyPr/>
          <a:lstStyle/>
          <a:p>
            <a:pPr marL="342900" indent="-342900">
              <a:lnSpc>
                <a:spcPct val="90000"/>
              </a:lnSpc>
              <a:spcBef>
                <a:spcPct val="20000"/>
              </a:spcBef>
            </a:pPr>
            <a:endParaRPr lang="en-US" sz="2000" b="1"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2000" b="1" dirty="0">
                <a:latin typeface="Arial" panose="020B0604020202020204" pitchFamily="34" charset="0"/>
                <a:cs typeface="Arial" panose="020B0604020202020204" pitchFamily="34" charset="0"/>
              </a:rPr>
              <a:t>Objective:</a:t>
            </a:r>
          </a:p>
          <a:p>
            <a:pPr>
              <a:lnSpc>
                <a:spcPct val="90000"/>
              </a:lnSpc>
              <a:spcBef>
                <a:spcPct val="20000"/>
              </a:spcBef>
            </a:pPr>
            <a:r>
              <a:rPr lang="en-US" sz="2000" dirty="0">
                <a:latin typeface="Arial" panose="020B0604020202020204" pitchFamily="34" charset="0"/>
                <a:cs typeface="Arial" panose="020B0604020202020204" pitchFamily="34" charset="0"/>
              </a:rPr>
              <a:t>Affordable, operationally suitable technology in the hands of our users.</a:t>
            </a:r>
          </a:p>
          <a:p>
            <a:pPr marL="914400" lvl="1" indent="-457200">
              <a:lnSpc>
                <a:spcPct val="90000"/>
              </a:lnSpc>
              <a:spcBef>
                <a:spcPct val="20000"/>
              </a:spcBef>
              <a:buFont typeface="Wingdings" pitchFamily="2" charset="2"/>
              <a:buNone/>
            </a:pPr>
            <a:endParaRPr lang="en-US" sz="1600" b="1" u="sng"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2000" b="1" dirty="0">
                <a:latin typeface="Arial" panose="020B0604020202020204" pitchFamily="34" charset="0"/>
                <a:cs typeface="Arial" panose="020B0604020202020204" pitchFamily="34" charset="0"/>
              </a:rPr>
              <a:t>How it works:</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An integral part of IWTSD business process</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Begins with the proposal</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Continues throughout development</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Requires Technology Transition Plan</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Prepares for the unexpected</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Planning assistance provided by IWTSD</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Accelerates prototype to product cycle</a:t>
            </a:r>
          </a:p>
        </p:txBody>
      </p:sp>
    </p:spTree>
    <p:extLst>
      <p:ext uri="{BB962C8B-B14F-4D97-AF65-F5344CB8AC3E}">
        <p14:creationId xmlns:p14="http://schemas.microsoft.com/office/powerpoint/2010/main" val="428876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grpSp>
        <p:nvGrpSpPr>
          <p:cNvPr id="3" name="Group 2"/>
          <p:cNvGrpSpPr/>
          <p:nvPr/>
        </p:nvGrpSpPr>
        <p:grpSpPr>
          <a:xfrm>
            <a:off x="444843" y="980770"/>
            <a:ext cx="8954530" cy="4771179"/>
            <a:chOff x="-5643" y="1244345"/>
            <a:chExt cx="8997243" cy="5396466"/>
          </a:xfrm>
        </p:grpSpPr>
        <p:sp>
          <p:nvSpPr>
            <p:cNvPr id="4" name="Text Box 3"/>
            <p:cNvSpPr txBox="1">
              <a:spLocks noChangeArrowheads="1"/>
            </p:cNvSpPr>
            <p:nvPr/>
          </p:nvSpPr>
          <p:spPr bwMode="auto">
            <a:xfrm>
              <a:off x="2971800" y="1244345"/>
              <a:ext cx="3048000" cy="4978005"/>
            </a:xfrm>
            <a:prstGeom prst="rect">
              <a:avLst/>
            </a:prstGeom>
            <a:noFill/>
            <a:ln w="9525">
              <a:noFill/>
              <a:miter lim="800000"/>
              <a:headEnd/>
              <a:tailEnd/>
            </a:ln>
          </p:spPr>
          <p:txBody>
            <a:bodyPr wrap="square">
              <a:spAutoFit/>
            </a:bodyPr>
            <a:lstStyle/>
            <a:p>
              <a:pPr marL="91440"/>
              <a:r>
                <a:rPr lang="en-US" sz="800" dirty="0">
                  <a:solidFill>
                    <a:prstClr val="black"/>
                  </a:solidFill>
                </a:rPr>
                <a:t>National Security Agency</a:t>
              </a:r>
            </a:p>
            <a:p>
              <a:pPr marL="91440"/>
              <a:r>
                <a:rPr lang="en-US" sz="800" dirty="0">
                  <a:solidFill>
                    <a:prstClr val="black"/>
                  </a:solidFill>
                </a:rPr>
                <a:t>National Geospatial-Intelligence Agency</a:t>
              </a:r>
            </a:p>
            <a:p>
              <a:pPr marL="91440"/>
              <a:r>
                <a:rPr lang="en-US" sz="800" dirty="0">
                  <a:solidFill>
                    <a:prstClr val="black"/>
                  </a:solidFill>
                </a:rPr>
                <a:t>National Media Exploitation Center</a:t>
              </a:r>
            </a:p>
            <a:p>
              <a:pPr marL="91440"/>
              <a:r>
                <a:rPr lang="en-US" sz="800" dirty="0">
                  <a:solidFill>
                    <a:prstClr val="black"/>
                  </a:solidFill>
                </a:rPr>
                <a:t>National Reconnaissance Office</a:t>
              </a:r>
            </a:p>
            <a:p>
              <a:pPr marL="91440"/>
              <a:r>
                <a:rPr lang="en-US" sz="800" dirty="0">
                  <a:solidFill>
                    <a:prstClr val="black"/>
                  </a:solidFill>
                </a:rPr>
                <a:t>Naval Post Graduate School, Monterey</a:t>
              </a:r>
            </a:p>
            <a:p>
              <a:pPr marL="91440"/>
              <a:r>
                <a:rPr lang="en-US" sz="800" dirty="0">
                  <a:solidFill>
                    <a:prstClr val="black"/>
                  </a:solidFill>
                </a:rPr>
                <a:t>Naval Post Graduate School, SOCOM</a:t>
              </a:r>
            </a:p>
            <a:p>
              <a:pPr marL="91440"/>
              <a:r>
                <a:rPr lang="en-US" sz="800" dirty="0">
                  <a:solidFill>
                    <a:prstClr val="black"/>
                  </a:solidFill>
                </a:rPr>
                <a:t>Naval Sea Systems Command</a:t>
              </a:r>
            </a:p>
            <a:p>
              <a:pPr marL="91440"/>
              <a:r>
                <a:rPr lang="en-US" sz="800" dirty="0">
                  <a:solidFill>
                    <a:prstClr val="black"/>
                  </a:solidFill>
                </a:rPr>
                <a:t>Night Vision and Electronic Sensors Directorate</a:t>
              </a:r>
            </a:p>
            <a:p>
              <a:r>
                <a:rPr lang="en-US" sz="800" dirty="0">
                  <a:solidFill>
                    <a:prstClr val="black"/>
                  </a:solidFill>
                </a:rPr>
                <a:t>   NSWC Indian Head Explosive Ordnance Disposal </a:t>
              </a:r>
            </a:p>
            <a:p>
              <a:r>
                <a:rPr lang="en-US" sz="800" dirty="0">
                  <a:solidFill>
                    <a:prstClr val="black"/>
                  </a:solidFill>
                </a:rPr>
                <a:t>      Technology Division</a:t>
              </a:r>
            </a:p>
            <a:p>
              <a:pPr marL="91440"/>
              <a:r>
                <a:rPr lang="en-US" sz="800" dirty="0">
                  <a:solidFill>
                    <a:prstClr val="black"/>
                  </a:solidFill>
                </a:rPr>
                <a:t>Office of Naval Research </a:t>
              </a:r>
            </a:p>
            <a:p>
              <a:pPr marL="91440"/>
              <a:r>
                <a:rPr lang="en-US" sz="800" dirty="0">
                  <a:solidFill>
                    <a:prstClr val="black"/>
                  </a:solidFill>
                </a:rPr>
                <a:t>Office of the Provost Marshal General</a:t>
              </a:r>
            </a:p>
            <a:p>
              <a:pPr marL="91440"/>
              <a:r>
                <a:rPr lang="en-US" sz="800" dirty="0">
                  <a:solidFill>
                    <a:prstClr val="black"/>
                  </a:solidFill>
                </a:rPr>
                <a:t>Office of the Secretary of Defense (Rapid Fielding </a:t>
              </a:r>
            </a:p>
            <a:p>
              <a:pPr marL="91440"/>
              <a:r>
                <a:rPr lang="en-US" sz="800" dirty="0">
                  <a:solidFill>
                    <a:prstClr val="black"/>
                  </a:solidFill>
                </a:rPr>
                <a:t>   Office)</a:t>
              </a:r>
            </a:p>
            <a:p>
              <a:pPr marL="91440"/>
              <a:r>
                <a:rPr lang="en-US" sz="800" dirty="0">
                  <a:solidFill>
                    <a:prstClr val="black"/>
                  </a:solidFill>
                </a:rPr>
                <a:t>Office of the Undersecretary of Defense for Personnel   </a:t>
              </a:r>
            </a:p>
            <a:p>
              <a:pPr marL="91440"/>
              <a:r>
                <a:rPr lang="en-US" sz="800" dirty="0">
                  <a:solidFill>
                    <a:prstClr val="black"/>
                  </a:solidFill>
                </a:rPr>
                <a:t>   and Readiness</a:t>
              </a:r>
            </a:p>
            <a:p>
              <a:pPr marL="91440"/>
              <a:r>
                <a:rPr lang="en-US" sz="800" dirty="0">
                  <a:solidFill>
                    <a:prstClr val="black"/>
                  </a:solidFill>
                </a:rPr>
                <a:t>Pentagon Force Protection Agency</a:t>
              </a:r>
            </a:p>
            <a:p>
              <a:pPr marL="91440"/>
              <a:r>
                <a:rPr lang="en-US" sz="800" dirty="0">
                  <a:solidFill>
                    <a:prstClr val="black"/>
                  </a:solidFill>
                </a:rPr>
                <a:t>Physical Security Enterprise &amp; Analysis Group</a:t>
              </a:r>
            </a:p>
            <a:p>
              <a:pPr marL="91440"/>
              <a:r>
                <a:rPr lang="en-US" sz="800" dirty="0">
                  <a:solidFill>
                    <a:prstClr val="black"/>
                  </a:solidFill>
                </a:rPr>
                <a:t>Rapid Reaction Technology Office</a:t>
              </a:r>
            </a:p>
            <a:p>
              <a:pPr marL="91440"/>
              <a:r>
                <a:rPr lang="en-US" sz="800" dirty="0">
                  <a:solidFill>
                    <a:prstClr val="black"/>
                  </a:solidFill>
                </a:rPr>
                <a:t>Second Intelligence Battalion, II Marine Expeditionary </a:t>
              </a:r>
            </a:p>
            <a:p>
              <a:pPr marL="91440"/>
              <a:r>
                <a:rPr lang="en-US" sz="800" dirty="0">
                  <a:solidFill>
                    <a:prstClr val="black"/>
                  </a:solidFill>
                </a:rPr>
                <a:t>   Force</a:t>
              </a:r>
            </a:p>
            <a:p>
              <a:pPr marL="91440"/>
              <a:r>
                <a:rPr lang="en-US" sz="800" dirty="0">
                  <a:solidFill>
                    <a:prstClr val="black"/>
                  </a:solidFill>
                </a:rPr>
                <a:t>Special Operations Command</a:t>
              </a:r>
            </a:p>
            <a:p>
              <a:pPr marL="91440"/>
              <a:r>
                <a:rPr lang="en-US" sz="800" dirty="0">
                  <a:solidFill>
                    <a:prstClr val="black"/>
                  </a:solidFill>
                </a:rPr>
                <a:t>Unified Combatant Commands</a:t>
              </a:r>
            </a:p>
            <a:p>
              <a:pPr marL="91440"/>
              <a:r>
                <a:rPr lang="en-US" sz="800" dirty="0">
                  <a:solidFill>
                    <a:prstClr val="black"/>
                  </a:solidFill>
                </a:rPr>
                <a:t>U.S. Air Force</a:t>
              </a:r>
            </a:p>
            <a:p>
              <a:pPr marL="91440"/>
              <a:r>
                <a:rPr lang="en-US" sz="800" dirty="0">
                  <a:solidFill>
                    <a:prstClr val="black"/>
                  </a:solidFill>
                </a:rPr>
                <a:t>U.S. Air Force Air Combat Command</a:t>
              </a:r>
            </a:p>
            <a:p>
              <a:pPr marL="91440"/>
              <a:r>
                <a:rPr lang="en-US" sz="800" dirty="0">
                  <a:solidFill>
                    <a:prstClr val="black"/>
                  </a:solidFill>
                </a:rPr>
                <a:t>U.S. Air Force Office of Special Investigations</a:t>
              </a:r>
            </a:p>
            <a:p>
              <a:pPr marL="91440"/>
              <a:r>
                <a:rPr lang="en-US" sz="800" dirty="0">
                  <a:solidFill>
                    <a:prstClr val="black"/>
                  </a:solidFill>
                </a:rPr>
                <a:t>U.S. Air Force Research Laboratory</a:t>
              </a:r>
              <a:r>
                <a:rPr lang="en-US" sz="800" dirty="0">
                  <a:solidFill>
                    <a:prstClr val="black"/>
                  </a:solidFill>
                  <a:cs typeface="Times New Roman" pitchFamily="18" charset="0"/>
                </a:rPr>
                <a:t>	</a:t>
              </a:r>
            </a:p>
            <a:p>
              <a:pPr marL="91440"/>
              <a:r>
                <a:rPr lang="en-US" sz="800" dirty="0">
                  <a:solidFill>
                    <a:prstClr val="black"/>
                  </a:solidFill>
                </a:rPr>
                <a:t>U.S. Air Force Special Operations School</a:t>
              </a:r>
            </a:p>
            <a:p>
              <a:pPr marL="91440"/>
              <a:r>
                <a:rPr lang="en-US" sz="800" dirty="0">
                  <a:solidFill>
                    <a:prstClr val="black"/>
                  </a:solidFill>
                </a:rPr>
                <a:t>U.S. Army</a:t>
              </a:r>
            </a:p>
            <a:p>
              <a:pPr marL="91440"/>
              <a:r>
                <a:rPr lang="en-US" sz="800" dirty="0">
                  <a:solidFill>
                    <a:prstClr val="black"/>
                  </a:solidFill>
                </a:rPr>
                <a:t>U.S. Army 20</a:t>
              </a:r>
              <a:r>
                <a:rPr lang="en-US" sz="800" baseline="30000" dirty="0">
                  <a:solidFill>
                    <a:prstClr val="black"/>
                  </a:solidFill>
                </a:rPr>
                <a:t>th</a:t>
              </a:r>
              <a:r>
                <a:rPr lang="en-US" sz="800" dirty="0">
                  <a:solidFill>
                    <a:prstClr val="black"/>
                  </a:solidFill>
                </a:rPr>
                <a:t> Support Command – Chemical, </a:t>
              </a:r>
            </a:p>
            <a:p>
              <a:pPr marL="91440"/>
              <a:r>
                <a:rPr lang="en-US" sz="800" dirty="0">
                  <a:solidFill>
                    <a:prstClr val="black"/>
                  </a:solidFill>
                </a:rPr>
                <a:t>   Biological, Radiological, Nuclear, and High Yield     </a:t>
              </a:r>
            </a:p>
            <a:p>
              <a:pPr marL="91440"/>
              <a:r>
                <a:rPr lang="en-US" sz="800" dirty="0">
                  <a:solidFill>
                    <a:prstClr val="black"/>
                  </a:solidFill>
                </a:rPr>
                <a:t>   Explosives</a:t>
              </a:r>
            </a:p>
            <a:p>
              <a:pPr marL="91440"/>
              <a:r>
                <a:rPr lang="en-US" sz="800" dirty="0">
                  <a:solidFill>
                    <a:prstClr val="black"/>
                  </a:solidFill>
                </a:rPr>
                <a:t>U.S. Army 22</a:t>
              </a:r>
              <a:r>
                <a:rPr lang="en-US" sz="800" baseline="30000" dirty="0">
                  <a:solidFill>
                    <a:prstClr val="black"/>
                  </a:solidFill>
                </a:rPr>
                <a:t>nd</a:t>
              </a:r>
              <a:r>
                <a:rPr lang="en-US" sz="800" dirty="0">
                  <a:solidFill>
                    <a:prstClr val="black"/>
                  </a:solidFill>
                </a:rPr>
                <a:t> Chemical Battalion</a:t>
              </a:r>
            </a:p>
            <a:p>
              <a:pPr marL="91440"/>
              <a:r>
                <a:rPr lang="en-US" sz="800" dirty="0">
                  <a:solidFill>
                    <a:prstClr val="black"/>
                  </a:solidFill>
                </a:rPr>
                <a:t>U.S. Army 52</a:t>
              </a:r>
              <a:r>
                <a:rPr lang="en-US" sz="800" baseline="30000" dirty="0">
                  <a:solidFill>
                    <a:prstClr val="black"/>
                  </a:solidFill>
                </a:rPr>
                <a:t>nd</a:t>
              </a:r>
              <a:r>
                <a:rPr lang="en-US" sz="800" dirty="0">
                  <a:solidFill>
                    <a:prstClr val="black"/>
                  </a:solidFill>
                </a:rPr>
                <a:t> Ordnance Group</a:t>
              </a:r>
            </a:p>
            <a:p>
              <a:pPr marL="182880"/>
              <a:endParaRPr lang="en-US" sz="800" dirty="0">
                <a:solidFill>
                  <a:prstClr val="black"/>
                </a:solidFill>
              </a:endParaRPr>
            </a:p>
          </p:txBody>
        </p:sp>
        <p:sp>
          <p:nvSpPr>
            <p:cNvPr id="5" name="Text Box 4"/>
            <p:cNvSpPr txBox="1">
              <a:spLocks noChangeArrowheads="1"/>
            </p:cNvSpPr>
            <p:nvPr/>
          </p:nvSpPr>
          <p:spPr bwMode="auto">
            <a:xfrm>
              <a:off x="6159500" y="1244345"/>
              <a:ext cx="2832100" cy="5395740"/>
            </a:xfrm>
            <a:prstGeom prst="rect">
              <a:avLst/>
            </a:prstGeom>
            <a:noFill/>
            <a:ln w="9525">
              <a:noFill/>
              <a:miter lim="800000"/>
              <a:headEnd/>
              <a:tailEnd/>
            </a:ln>
          </p:spPr>
          <p:txBody>
            <a:bodyPr wrap="square">
              <a:spAutoFit/>
            </a:bodyPr>
            <a:lstStyle/>
            <a:p>
              <a:pPr marL="91440"/>
              <a:r>
                <a:rPr lang="en-US" sz="800" dirty="0">
                  <a:solidFill>
                    <a:prstClr val="black"/>
                  </a:solidFill>
                </a:rPr>
                <a:t>U.S. Army Armaments Research, Development and </a:t>
              </a:r>
            </a:p>
            <a:p>
              <a:pPr marL="91440"/>
              <a:r>
                <a:rPr lang="en-US" sz="800" dirty="0">
                  <a:solidFill>
                    <a:prstClr val="black"/>
                  </a:solidFill>
                </a:rPr>
                <a:t>   Engineering Center</a:t>
              </a:r>
            </a:p>
            <a:p>
              <a:pPr marL="91440"/>
              <a:r>
                <a:rPr lang="en-US" sz="800" dirty="0">
                  <a:solidFill>
                    <a:prstClr val="black"/>
                  </a:solidFill>
                </a:rPr>
                <a:t>U.S. Army Asymmetric Warfare Group</a:t>
              </a:r>
            </a:p>
            <a:p>
              <a:pPr marL="91440"/>
              <a:r>
                <a:rPr lang="en-US" sz="800" dirty="0">
                  <a:solidFill>
                    <a:prstClr val="black"/>
                  </a:solidFill>
                </a:rPr>
                <a:t>U.S. Army Chemical School</a:t>
              </a:r>
            </a:p>
            <a:p>
              <a:pPr marL="91440"/>
              <a:r>
                <a:rPr lang="en-US" sz="800" dirty="0">
                  <a:solidFill>
                    <a:prstClr val="black"/>
                  </a:solidFill>
                </a:rPr>
                <a:t>U.S. Army Chemical School, Maneuver Support  </a:t>
              </a:r>
            </a:p>
            <a:p>
              <a:pPr marL="91440"/>
              <a:r>
                <a:rPr lang="en-US" sz="800" dirty="0">
                  <a:solidFill>
                    <a:prstClr val="black"/>
                  </a:solidFill>
                </a:rPr>
                <a:t>   Center</a:t>
              </a:r>
            </a:p>
            <a:p>
              <a:pPr marL="91440"/>
              <a:r>
                <a:rPr lang="en-US" sz="800" dirty="0">
                  <a:solidFill>
                    <a:prstClr val="black"/>
                  </a:solidFill>
                </a:rPr>
                <a:t>U.S. Army Communications-Electronics Research, </a:t>
              </a:r>
            </a:p>
            <a:p>
              <a:pPr marL="91440"/>
              <a:r>
                <a:rPr lang="en-US" sz="800" dirty="0">
                  <a:solidFill>
                    <a:prstClr val="black"/>
                  </a:solidFill>
                </a:rPr>
                <a:t>   Development and Engineering Center</a:t>
              </a:r>
            </a:p>
            <a:p>
              <a:pPr marL="91440"/>
              <a:r>
                <a:rPr lang="en-US" sz="800" dirty="0">
                  <a:solidFill>
                    <a:prstClr val="black"/>
                  </a:solidFill>
                </a:rPr>
                <a:t>U.S. Army Corps of Engineers</a:t>
              </a:r>
            </a:p>
            <a:p>
              <a:pPr marL="91440"/>
              <a:r>
                <a:rPr lang="en-US" sz="800" dirty="0">
                  <a:solidFill>
                    <a:prstClr val="black"/>
                  </a:solidFill>
                </a:rPr>
                <a:t>U.S. Army Criminal Investigation Command</a:t>
              </a:r>
            </a:p>
            <a:p>
              <a:pPr marL="91440"/>
              <a:r>
                <a:rPr lang="en-US" sz="800" dirty="0">
                  <a:solidFill>
                    <a:prstClr val="black"/>
                  </a:solidFill>
                </a:rPr>
                <a:t>U.S. Army Criminal Investigation Laboratory</a:t>
              </a:r>
            </a:p>
            <a:p>
              <a:pPr marL="91440"/>
              <a:r>
                <a:rPr lang="en-US" sz="800" dirty="0">
                  <a:solidFill>
                    <a:prstClr val="black"/>
                  </a:solidFill>
                </a:rPr>
                <a:t>U.S. Army Edgewood Chemical Biological Center</a:t>
              </a:r>
            </a:p>
            <a:p>
              <a:pPr marL="91440"/>
              <a:r>
                <a:rPr lang="en-US" sz="800" dirty="0">
                  <a:solidFill>
                    <a:prstClr val="black"/>
                  </a:solidFill>
                </a:rPr>
                <a:t>U.S. Army Explosive Ordnance Disposal Technical    </a:t>
              </a:r>
            </a:p>
            <a:p>
              <a:pPr marL="91440"/>
              <a:r>
                <a:rPr lang="en-US" sz="800" dirty="0">
                  <a:solidFill>
                    <a:prstClr val="black"/>
                  </a:solidFill>
                </a:rPr>
                <a:t>   Detachment</a:t>
              </a:r>
            </a:p>
            <a:p>
              <a:pPr marL="91440"/>
              <a:r>
                <a:rPr lang="en-US" sz="800" dirty="0">
                  <a:solidFill>
                    <a:prstClr val="black"/>
                  </a:solidFill>
                </a:rPr>
                <a:t>U.S. Army Intelligence and Security Command</a:t>
              </a:r>
            </a:p>
            <a:p>
              <a:pPr marL="91440"/>
              <a:r>
                <a:rPr lang="en-US" sz="800" dirty="0">
                  <a:solidFill>
                    <a:prstClr val="black"/>
                  </a:solidFill>
                </a:rPr>
                <a:t>U.S. Army John F. Kennedy Special Warfare   </a:t>
              </a:r>
            </a:p>
            <a:p>
              <a:pPr marL="91440"/>
              <a:r>
                <a:rPr lang="en-US" sz="800" dirty="0">
                  <a:solidFill>
                    <a:prstClr val="black"/>
                  </a:solidFill>
                </a:rPr>
                <a:t>   Center and School</a:t>
              </a:r>
            </a:p>
            <a:p>
              <a:pPr marL="91440"/>
              <a:r>
                <a:rPr lang="en-US" sz="800" dirty="0">
                  <a:solidFill>
                    <a:prstClr val="black"/>
                  </a:solidFill>
                </a:rPr>
                <a:t>U.S. Army Joint Trauma Analysis and Prevention            </a:t>
              </a:r>
            </a:p>
            <a:p>
              <a:pPr marL="91440"/>
              <a:r>
                <a:rPr lang="en-US" sz="800" dirty="0">
                  <a:solidFill>
                    <a:prstClr val="black"/>
                  </a:solidFill>
                </a:rPr>
                <a:t>   of Injury in Combat</a:t>
              </a:r>
            </a:p>
            <a:p>
              <a:pPr marL="91440"/>
              <a:r>
                <a:rPr lang="en-US" sz="800" dirty="0">
                  <a:solidFill>
                    <a:prstClr val="black"/>
                  </a:solidFill>
                </a:rPr>
                <a:t>U.S. Army Maneuver and Support Center</a:t>
              </a:r>
            </a:p>
            <a:p>
              <a:pPr marL="91440"/>
              <a:r>
                <a:rPr lang="en-US" sz="800" dirty="0">
                  <a:solidFill>
                    <a:prstClr val="black"/>
                  </a:solidFill>
                </a:rPr>
                <a:t>U.S. Army Medical Department</a:t>
              </a:r>
            </a:p>
            <a:p>
              <a:pPr marL="91440"/>
              <a:r>
                <a:rPr lang="en-US" sz="800" dirty="0">
                  <a:solidFill>
                    <a:prstClr val="black"/>
                  </a:solidFill>
                </a:rPr>
                <a:t>U.S. Army Medical Research and Material   </a:t>
              </a:r>
            </a:p>
            <a:p>
              <a:pPr marL="91440"/>
              <a:r>
                <a:rPr lang="en-US" sz="800" dirty="0">
                  <a:solidFill>
                    <a:prstClr val="black"/>
                  </a:solidFill>
                </a:rPr>
                <a:t>   Command</a:t>
              </a:r>
            </a:p>
            <a:p>
              <a:pPr marL="91440"/>
              <a:r>
                <a:rPr lang="en-US" sz="800" dirty="0">
                  <a:solidFill>
                    <a:prstClr val="black"/>
                  </a:solidFill>
                </a:rPr>
                <a:t>U.S. Army Military Police School </a:t>
              </a:r>
            </a:p>
            <a:p>
              <a:pPr marL="91440"/>
              <a:r>
                <a:rPr lang="en-US" sz="800" dirty="0">
                  <a:solidFill>
                    <a:prstClr val="black"/>
                  </a:solidFill>
                </a:rPr>
                <a:t>U.S. Army National Ground Intelligence Center</a:t>
              </a:r>
            </a:p>
            <a:p>
              <a:pPr marL="91440"/>
              <a:r>
                <a:rPr lang="en-US" sz="800" dirty="0">
                  <a:solidFill>
                    <a:prstClr val="black"/>
                  </a:solidFill>
                </a:rPr>
                <a:t>U.S. Army National Guard Bureau</a:t>
              </a:r>
            </a:p>
            <a:p>
              <a:pPr marL="91440"/>
              <a:r>
                <a:rPr lang="en-US" sz="800" dirty="0">
                  <a:solidFill>
                    <a:prstClr val="black"/>
                  </a:solidFill>
                </a:rPr>
                <a:t>U.S. Army Product Manager-Force Protection   </a:t>
              </a:r>
            </a:p>
            <a:p>
              <a:pPr marL="91440"/>
              <a:r>
                <a:rPr lang="en-US" sz="800" dirty="0">
                  <a:solidFill>
                    <a:prstClr val="black"/>
                  </a:solidFill>
                </a:rPr>
                <a:t>   Systems</a:t>
              </a:r>
            </a:p>
            <a:p>
              <a:pPr marL="91440"/>
              <a:r>
                <a:rPr lang="en-US" sz="800" dirty="0">
                  <a:solidFill>
                    <a:prstClr val="black"/>
                  </a:solidFill>
                </a:rPr>
                <a:t>U.S. Army Product Manager – Guardian</a:t>
              </a:r>
            </a:p>
            <a:p>
              <a:pPr marL="91440"/>
              <a:r>
                <a:rPr lang="en-US" sz="800" dirty="0">
                  <a:solidFill>
                    <a:prstClr val="black"/>
                  </a:solidFill>
                </a:rPr>
                <a:t>U.S. Army Program Executive Office Soldier </a:t>
              </a:r>
            </a:p>
            <a:p>
              <a:pPr marL="91440"/>
              <a:r>
                <a:rPr lang="en-US" sz="800" dirty="0">
                  <a:solidFill>
                    <a:prstClr val="black"/>
                  </a:solidFill>
                </a:rPr>
                <a:t>   Protective Equipment</a:t>
              </a:r>
            </a:p>
            <a:p>
              <a:pPr marL="91440"/>
              <a:r>
                <a:rPr lang="en-US" sz="800" dirty="0">
                  <a:solidFill>
                    <a:prstClr val="black"/>
                  </a:solidFill>
                </a:rPr>
                <a:t>U.S. Army Rapid Equipping Force</a:t>
              </a:r>
            </a:p>
            <a:p>
              <a:pPr marL="91440"/>
              <a:r>
                <a:rPr lang="en-US" sz="800" dirty="0">
                  <a:solidFill>
                    <a:prstClr val="black"/>
                  </a:solidFill>
                </a:rPr>
                <a:t>U.S. Army Research, Development, and </a:t>
              </a:r>
            </a:p>
            <a:p>
              <a:pPr marL="91440"/>
              <a:r>
                <a:rPr lang="en-US" sz="800" dirty="0">
                  <a:solidFill>
                    <a:prstClr val="black"/>
                  </a:solidFill>
                </a:rPr>
                <a:t>   Engineering Command</a:t>
              </a:r>
            </a:p>
            <a:p>
              <a:pPr marL="91440"/>
              <a:r>
                <a:rPr lang="en-US" sz="800" dirty="0">
                  <a:solidFill>
                    <a:prstClr val="black"/>
                  </a:solidFill>
                </a:rPr>
                <a:t>U.S. Army Research Laboratory</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endParaRPr lang="en-US" sz="800" b="1" u="sng" dirty="0">
                <a:solidFill>
                  <a:prstClr val="black"/>
                </a:solidFill>
              </a:endParaRPr>
            </a:p>
            <a:p>
              <a:pPr marL="91440"/>
              <a:endParaRPr lang="en-US" sz="800" dirty="0">
                <a:solidFill>
                  <a:prstClr val="black"/>
                </a:solidFill>
              </a:endParaRPr>
            </a:p>
          </p:txBody>
        </p:sp>
        <p:sp>
          <p:nvSpPr>
            <p:cNvPr id="6" name="Rectangle 5"/>
            <p:cNvSpPr>
              <a:spLocks noChangeArrowheads="1"/>
            </p:cNvSpPr>
            <p:nvPr/>
          </p:nvSpPr>
          <p:spPr bwMode="auto">
            <a:xfrm>
              <a:off x="-5643" y="1244345"/>
              <a:ext cx="3129843" cy="5396466"/>
            </a:xfrm>
            <a:prstGeom prst="rect">
              <a:avLst/>
            </a:prstGeom>
            <a:noFill/>
            <a:ln w="9525">
              <a:noFill/>
              <a:miter lim="800000"/>
              <a:headEnd/>
              <a:tailEnd/>
            </a:ln>
          </p:spPr>
          <p:txBody>
            <a:bodyPr wrap="square" lIns="92075" tIns="46038" rIns="92075" bIns="46038">
              <a:spAutoFit/>
            </a:bodyPr>
            <a:lstStyle/>
            <a:p>
              <a:pPr marL="171450" indent="-171450" eaLnBrk="0" hangingPunct="0">
                <a:tabLst>
                  <a:tab pos="400050" algn="l"/>
                  <a:tab pos="457200" algn="l"/>
                  <a:tab pos="571500" algn="l"/>
                </a:tabLst>
              </a:pPr>
              <a:r>
                <a:rPr lang="en-US" sz="800" b="1" u="sng" dirty="0">
                  <a:solidFill>
                    <a:prstClr val="black"/>
                  </a:solidFill>
                  <a:cs typeface="Times New Roman" pitchFamily="18" charset="0"/>
                </a:rPr>
                <a:t>Department of Defense</a:t>
              </a:r>
            </a:p>
            <a:p>
              <a:pPr marL="91440"/>
              <a:r>
                <a:rPr lang="en-US" sz="800" dirty="0">
                  <a:solidFill>
                    <a:prstClr val="black"/>
                  </a:solidFill>
                </a:rPr>
                <a:t>Assistant to the Secretary of Defense for Nuclear and    </a:t>
              </a:r>
            </a:p>
            <a:p>
              <a:pPr marL="91440"/>
              <a:r>
                <a:rPr lang="en-US" sz="800" dirty="0">
                  <a:solidFill>
                    <a:prstClr val="black"/>
                  </a:solidFill>
                </a:rPr>
                <a:t>   Chemical and Biological Defense; Acquisition,   </a:t>
              </a:r>
            </a:p>
            <a:p>
              <a:pPr marL="91440"/>
              <a:r>
                <a:rPr lang="en-US" sz="800" dirty="0">
                  <a:solidFill>
                    <a:prstClr val="black"/>
                  </a:solidFill>
                </a:rPr>
                <a:t>   Technology and Logistics</a:t>
              </a:r>
            </a:p>
            <a:p>
              <a:pPr marL="91440"/>
              <a:r>
                <a:rPr lang="en-US" sz="800" dirty="0">
                  <a:solidFill>
                    <a:prstClr val="black"/>
                  </a:solidFill>
                </a:rPr>
                <a:t>Counterintelligence Field Activity</a:t>
              </a:r>
            </a:p>
            <a:p>
              <a:pPr marL="91440"/>
              <a:r>
                <a:rPr lang="en-US" sz="800" dirty="0">
                  <a:solidFill>
                    <a:prstClr val="black"/>
                  </a:solidFill>
                </a:rPr>
                <a:t>Defense Academy for Credibility Assessment</a:t>
              </a:r>
            </a:p>
            <a:p>
              <a:pPr marL="91440"/>
              <a:r>
                <a:rPr lang="en-US" sz="800" dirty="0">
                  <a:solidFill>
                    <a:prstClr val="black"/>
                  </a:solidFill>
                </a:rPr>
                <a:t>Defense Advanced Research Projects Agency</a:t>
              </a:r>
            </a:p>
            <a:p>
              <a:pPr marL="91440"/>
              <a:r>
                <a:rPr lang="en-US" sz="800" dirty="0">
                  <a:solidFill>
                    <a:prstClr val="black"/>
                  </a:solidFill>
                </a:rPr>
                <a:t>Defense Computer Forensics Laboratory</a:t>
              </a:r>
            </a:p>
            <a:p>
              <a:pPr marL="91440"/>
              <a:r>
                <a:rPr lang="en-US" sz="800" dirty="0">
                  <a:solidFill>
                    <a:prstClr val="black"/>
                  </a:solidFill>
                </a:rPr>
                <a:t>Defense Criminal Investigative Service</a:t>
              </a:r>
            </a:p>
            <a:p>
              <a:pPr marL="91440"/>
              <a:r>
                <a:rPr lang="en-US" sz="800" dirty="0">
                  <a:solidFill>
                    <a:prstClr val="black"/>
                  </a:solidFill>
                </a:rPr>
                <a:t>Defense Cyber Crime Institute</a:t>
              </a:r>
            </a:p>
            <a:p>
              <a:pPr marL="91440"/>
              <a:r>
                <a:rPr lang="en-US" sz="800" dirty="0">
                  <a:solidFill>
                    <a:prstClr val="black"/>
                  </a:solidFill>
                </a:rPr>
                <a:t>Defense Finance and Accounting Service</a:t>
              </a:r>
            </a:p>
            <a:p>
              <a:pPr marL="91440"/>
              <a:r>
                <a:rPr lang="en-US" sz="800" dirty="0">
                  <a:solidFill>
                    <a:prstClr val="black"/>
                  </a:solidFill>
                </a:rPr>
                <a:t>Defense Forensics and Biometrics Agency</a:t>
              </a:r>
            </a:p>
            <a:p>
              <a:pPr marL="91440"/>
              <a:r>
                <a:rPr lang="en-US" sz="800" dirty="0">
                  <a:solidFill>
                    <a:prstClr val="black"/>
                  </a:solidFill>
                </a:rPr>
                <a:t>Defense Forensic Science Center</a:t>
              </a:r>
            </a:p>
            <a:p>
              <a:pPr marL="91440"/>
              <a:r>
                <a:rPr lang="en-US" sz="800" dirty="0">
                  <a:solidFill>
                    <a:prstClr val="black"/>
                  </a:solidFill>
                </a:rPr>
                <a:t>Defense Forensic Enterprise</a:t>
              </a:r>
            </a:p>
            <a:p>
              <a:pPr marL="91440"/>
              <a:r>
                <a:rPr lang="en-US" sz="800" dirty="0">
                  <a:solidFill>
                    <a:prstClr val="black"/>
                  </a:solidFill>
                </a:rPr>
                <a:t>Defense Intelligence Agency</a:t>
              </a:r>
            </a:p>
            <a:p>
              <a:pPr marL="91440"/>
              <a:r>
                <a:rPr lang="en-US" sz="800" dirty="0">
                  <a:solidFill>
                    <a:prstClr val="black"/>
                  </a:solidFill>
                </a:rPr>
                <a:t>Defense Threat Reduction Agency</a:t>
              </a:r>
            </a:p>
            <a:p>
              <a:pPr marL="91440"/>
              <a:r>
                <a:rPr lang="en-US" sz="800" dirty="0">
                  <a:solidFill>
                    <a:prstClr val="black"/>
                  </a:solidFill>
                </a:rPr>
                <a:t>Explosives Safety Board</a:t>
              </a:r>
            </a:p>
            <a:p>
              <a:pPr marL="91440"/>
              <a:r>
                <a:rPr lang="en-US" sz="800" dirty="0">
                  <a:solidFill>
                    <a:prstClr val="black"/>
                  </a:solidFill>
                </a:rPr>
                <a:t>First Intelligence Battalion, I Marine Expeditionary   </a:t>
              </a:r>
            </a:p>
            <a:p>
              <a:pPr marL="91440"/>
              <a:r>
                <a:rPr lang="en-US" sz="800" dirty="0">
                  <a:solidFill>
                    <a:prstClr val="black"/>
                  </a:solidFill>
                </a:rPr>
                <a:t>   Force</a:t>
              </a:r>
            </a:p>
            <a:p>
              <a:pPr marL="91440"/>
              <a:r>
                <a:rPr lang="en-US" sz="800" dirty="0">
                  <a:solidFill>
                    <a:prstClr val="black"/>
                  </a:solidFill>
                </a:rPr>
                <a:t>Intelligence Department, Headquarters Marine Corps</a:t>
              </a:r>
            </a:p>
            <a:p>
              <a:pPr marL="91440"/>
              <a:r>
                <a:rPr lang="en-US" sz="800" dirty="0">
                  <a:solidFill>
                    <a:prstClr val="black"/>
                  </a:solidFill>
                </a:rPr>
                <a:t>Intelligence Support Battalion, Marine Forces Reserve</a:t>
              </a:r>
            </a:p>
            <a:p>
              <a:pPr marL="91440"/>
              <a:r>
                <a:rPr lang="en-US" sz="800" dirty="0">
                  <a:solidFill>
                    <a:prstClr val="black"/>
                  </a:solidFill>
                </a:rPr>
                <a:t>Joint Chiefs of Staff</a:t>
              </a:r>
            </a:p>
            <a:p>
              <a:pPr marL="91440"/>
              <a:r>
                <a:rPr lang="en-US" sz="800" dirty="0">
                  <a:solidFill>
                    <a:prstClr val="black"/>
                  </a:solidFill>
                </a:rPr>
                <a:t>Joint Improvised-Threat Device Organization</a:t>
              </a:r>
            </a:p>
            <a:p>
              <a:pPr marL="91440"/>
              <a:r>
                <a:rPr lang="en-US" sz="800" dirty="0">
                  <a:solidFill>
                    <a:prstClr val="black"/>
                  </a:solidFill>
                </a:rPr>
                <a:t>Joint Pathology Center</a:t>
              </a:r>
            </a:p>
            <a:p>
              <a:pPr marL="91440"/>
              <a:r>
                <a:rPr lang="en-US" sz="800" dirty="0">
                  <a:solidFill>
                    <a:prstClr val="black"/>
                  </a:solidFill>
                </a:rPr>
                <a:t>Joint Personnel Recovery Agency</a:t>
              </a:r>
            </a:p>
            <a:p>
              <a:pPr marL="91440"/>
              <a:r>
                <a:rPr lang="en-US" sz="800" dirty="0">
                  <a:solidFill>
                    <a:prstClr val="black"/>
                  </a:solidFill>
                </a:rPr>
                <a:t>Joint Program Executive Office for Chemical and</a:t>
              </a:r>
            </a:p>
            <a:p>
              <a:pPr marL="91440"/>
              <a:r>
                <a:rPr lang="en-US" sz="800" dirty="0">
                  <a:solidFill>
                    <a:prstClr val="black"/>
                  </a:solidFill>
                </a:rPr>
                <a:t>   Biological Defense</a:t>
              </a:r>
            </a:p>
            <a:p>
              <a:pPr marL="91440"/>
              <a:r>
                <a:rPr lang="en-US" sz="800" dirty="0">
                  <a:solidFill>
                    <a:prstClr val="black"/>
                  </a:solidFill>
                </a:rPr>
                <a:t>Joint Service Explosive Ordnance Disposal</a:t>
              </a:r>
            </a:p>
            <a:p>
              <a:pPr marL="91440"/>
              <a:r>
                <a:rPr lang="en-US" sz="800" dirty="0">
                  <a:solidFill>
                    <a:prstClr val="black"/>
                  </a:solidFill>
                </a:rPr>
                <a:t>Joint Task Force North (NORTHCOM)</a:t>
              </a:r>
            </a:p>
            <a:p>
              <a:pPr marL="91440"/>
              <a:r>
                <a:rPr lang="en-US" sz="800" dirty="0">
                  <a:solidFill>
                    <a:prstClr val="black"/>
                  </a:solidFill>
                </a:rPr>
                <a:t>Joint Warfare Analysis Center (JWAC)</a:t>
              </a:r>
            </a:p>
            <a:p>
              <a:pPr marL="91440"/>
              <a:r>
                <a:rPr lang="en-US" sz="800" dirty="0">
                  <a:solidFill>
                    <a:prstClr val="black"/>
                  </a:solidFill>
                </a:rPr>
                <a:t>Intelligence Systems Support Office</a:t>
              </a:r>
            </a:p>
            <a:p>
              <a:pPr marL="91440"/>
              <a:r>
                <a:rPr lang="en-US" sz="800" dirty="0">
                  <a:solidFill>
                    <a:prstClr val="black"/>
                  </a:solidFill>
                </a:rPr>
                <a:t>Lawrence Livermore National Laboratory</a:t>
              </a:r>
            </a:p>
            <a:p>
              <a:pPr marL="91440"/>
              <a:r>
                <a:rPr lang="en-US" sz="800" dirty="0">
                  <a:solidFill>
                    <a:prstClr val="black"/>
                  </a:solidFill>
                </a:rPr>
                <a:t>Marine Corps Intelligence Activity</a:t>
              </a:r>
            </a:p>
            <a:p>
              <a:pPr marL="91440"/>
              <a:r>
                <a:rPr lang="en-US" sz="800" dirty="0">
                  <a:solidFill>
                    <a:prstClr val="black"/>
                  </a:solidFill>
                </a:rPr>
                <a:t>Marine Corps Information Operations Center</a:t>
              </a:r>
            </a:p>
            <a:p>
              <a:pPr marL="91440"/>
              <a:r>
                <a:rPr lang="en-US" sz="800" dirty="0">
                  <a:solidFill>
                    <a:prstClr val="black"/>
                  </a:solidFill>
                </a:rPr>
                <a:t>National Center for Credibility Assessment</a:t>
              </a:r>
            </a:p>
            <a:p>
              <a:pPr marL="91440"/>
              <a:r>
                <a:rPr lang="en-US" sz="800" dirty="0">
                  <a:solidFill>
                    <a:prstClr val="black"/>
                  </a:solidFill>
                </a:rPr>
                <a:t>National Defense University</a:t>
              </a:r>
            </a:p>
            <a:p>
              <a:pPr marL="91440"/>
              <a:endParaRPr lang="en-US" sz="800" dirty="0">
                <a:solidFill>
                  <a:prstClr val="black"/>
                </a:solidFill>
              </a:endParaRPr>
            </a:p>
            <a:p>
              <a:pPr marL="91440"/>
              <a:endParaRPr lang="en-US" sz="800" dirty="0">
                <a:solidFill>
                  <a:prstClr val="black"/>
                </a:solidFill>
              </a:endParaRPr>
            </a:p>
          </p:txBody>
        </p:sp>
      </p:grpSp>
    </p:spTree>
    <p:extLst>
      <p:ext uri="{BB962C8B-B14F-4D97-AF65-F5344CB8AC3E}">
        <p14:creationId xmlns:p14="http://schemas.microsoft.com/office/powerpoint/2010/main" val="13454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grpSp>
        <p:nvGrpSpPr>
          <p:cNvPr id="3" name="Group 2"/>
          <p:cNvGrpSpPr/>
          <p:nvPr/>
        </p:nvGrpSpPr>
        <p:grpSpPr>
          <a:xfrm>
            <a:off x="433022" y="1036805"/>
            <a:ext cx="9073443" cy="7233391"/>
            <a:chOff x="70557" y="1242750"/>
            <a:chExt cx="9073443" cy="7233391"/>
          </a:xfrm>
        </p:grpSpPr>
        <p:sp>
          <p:nvSpPr>
            <p:cNvPr id="4" name="Rectangle 5"/>
            <p:cNvSpPr>
              <a:spLocks noChangeArrowheads="1"/>
            </p:cNvSpPr>
            <p:nvPr/>
          </p:nvSpPr>
          <p:spPr bwMode="auto">
            <a:xfrm>
              <a:off x="70557" y="1242750"/>
              <a:ext cx="3129843" cy="7233391"/>
            </a:xfrm>
            <a:prstGeom prst="rect">
              <a:avLst/>
            </a:prstGeom>
            <a:noFill/>
            <a:ln w="9525">
              <a:noFill/>
              <a:miter lim="800000"/>
              <a:headEnd/>
              <a:tailEnd/>
            </a:ln>
          </p:spPr>
          <p:txBody>
            <a:bodyPr wrap="square" lIns="92075" tIns="46038" rIns="92075" bIns="46038">
              <a:spAutoFit/>
            </a:bodyPr>
            <a:lstStyle/>
            <a:p>
              <a:r>
                <a:rPr lang="en-US" sz="800" b="1" u="sng" dirty="0">
                  <a:solidFill>
                    <a:prstClr val="black"/>
                  </a:solidFill>
                </a:rPr>
                <a:t>Department of Defense cont’d</a:t>
              </a:r>
            </a:p>
            <a:p>
              <a:r>
                <a:rPr lang="en-US" sz="800" dirty="0">
                  <a:solidFill>
                    <a:prstClr val="black"/>
                  </a:solidFill>
                </a:rPr>
                <a:t>U.S. Army Soldier Systems Center (Natick)</a:t>
              </a:r>
            </a:p>
            <a:p>
              <a:r>
                <a:rPr lang="en-US" sz="800" dirty="0">
                  <a:solidFill>
                    <a:prstClr val="black"/>
                  </a:solidFill>
                </a:rPr>
                <a:t>U.S. Army Special Forces Command</a:t>
              </a:r>
            </a:p>
            <a:p>
              <a:r>
                <a:rPr lang="en-US" sz="800" dirty="0">
                  <a:solidFill>
                    <a:prstClr val="black"/>
                  </a:solidFill>
                </a:rPr>
                <a:t>U.S. Army Special Operations Command</a:t>
              </a:r>
            </a:p>
            <a:p>
              <a:r>
                <a:rPr lang="en-US" sz="800" dirty="0">
                  <a:solidFill>
                    <a:prstClr val="black"/>
                  </a:solidFill>
                </a:rPr>
                <a:t>U.S. Army Tank Automotive Research, Development, and </a:t>
              </a:r>
            </a:p>
            <a:p>
              <a:r>
                <a:rPr lang="en-US" sz="800" dirty="0">
                  <a:solidFill>
                    <a:prstClr val="black"/>
                  </a:solidFill>
                </a:rPr>
                <a:t>   Engineering Center</a:t>
              </a:r>
            </a:p>
            <a:p>
              <a:r>
                <a:rPr lang="en-US" sz="800" dirty="0">
                  <a:solidFill>
                    <a:prstClr val="black"/>
                  </a:solidFill>
                </a:rPr>
                <a:t>U.S. Army Training and Doctrine Command/Intelligence </a:t>
              </a:r>
            </a:p>
            <a:p>
              <a:r>
                <a:rPr lang="en-US" sz="800" dirty="0">
                  <a:solidFill>
                    <a:prstClr val="black"/>
                  </a:solidFill>
                </a:rPr>
                <a:t>   Support Activity</a:t>
              </a:r>
            </a:p>
            <a:p>
              <a:r>
                <a:rPr lang="en-US" sz="800" dirty="0">
                  <a:solidFill>
                    <a:prstClr val="black"/>
                  </a:solidFill>
                </a:rPr>
                <a:t>U.S. Marine Corps</a:t>
              </a:r>
            </a:p>
            <a:p>
              <a:r>
                <a:rPr lang="en-US" sz="800" dirty="0">
                  <a:solidFill>
                    <a:prstClr val="black"/>
                  </a:solidFill>
                </a:rPr>
                <a:t>U.S. Marine Corps Central Command</a:t>
              </a:r>
            </a:p>
            <a:p>
              <a:r>
                <a:rPr lang="en-US" sz="800" dirty="0">
                  <a:solidFill>
                    <a:prstClr val="black"/>
                  </a:solidFill>
                </a:rPr>
                <a:t>U.S. Marine Corps Chemical Biological Incident      </a:t>
              </a:r>
            </a:p>
            <a:p>
              <a:r>
                <a:rPr lang="en-US" sz="800" dirty="0">
                  <a:solidFill>
                    <a:prstClr val="black"/>
                  </a:solidFill>
                </a:rPr>
                <a:t>   Response Force</a:t>
              </a:r>
            </a:p>
            <a:p>
              <a:r>
                <a:rPr lang="en-US" sz="800" dirty="0">
                  <a:solidFill>
                    <a:prstClr val="black"/>
                  </a:solidFill>
                </a:rPr>
                <a:t>U.S. Marine Corps Explosive Ordnance Disposal </a:t>
              </a:r>
            </a:p>
            <a:p>
              <a:r>
                <a:rPr lang="en-US" sz="800" dirty="0">
                  <a:solidFill>
                    <a:prstClr val="black"/>
                  </a:solidFill>
                </a:rPr>
                <a:t>   Detachment</a:t>
              </a:r>
            </a:p>
            <a:p>
              <a:r>
                <a:rPr lang="en-US" sz="800" dirty="0">
                  <a:solidFill>
                    <a:prstClr val="black"/>
                  </a:solidFill>
                </a:rPr>
                <a:t>U.S. Marine Corps Forces Cyber Command</a:t>
              </a:r>
            </a:p>
            <a:p>
              <a:r>
                <a:rPr lang="en-US" sz="800" dirty="0">
                  <a:solidFill>
                    <a:prstClr val="black"/>
                  </a:solidFill>
                </a:rPr>
                <a:t>U.S. Marine Corps Forces Northern Command</a:t>
              </a:r>
            </a:p>
            <a:p>
              <a:r>
                <a:rPr lang="en-US" sz="800" dirty="0">
                  <a:solidFill>
                    <a:prstClr val="black"/>
                  </a:solidFill>
                </a:rPr>
                <a:t>U.S. Marine Corps Forces Pacific Command</a:t>
              </a:r>
            </a:p>
            <a:p>
              <a:r>
                <a:rPr lang="en-US" sz="800" dirty="0">
                  <a:solidFill>
                    <a:prstClr val="black"/>
                  </a:solidFill>
                </a:rPr>
                <a:t>U.S. Marine Corps Forces Special Operations Command</a:t>
              </a:r>
            </a:p>
            <a:p>
              <a:r>
                <a:rPr lang="en-US" sz="800" dirty="0">
                  <a:solidFill>
                    <a:prstClr val="black"/>
                  </a:solidFill>
                </a:rPr>
                <a:t>U.S. Marine Corps, Headquarters Marine Corps                                </a:t>
              </a:r>
            </a:p>
            <a:p>
              <a:r>
                <a:rPr lang="en-US" sz="800" dirty="0">
                  <a:solidFill>
                    <a:prstClr val="black"/>
                  </a:solidFill>
                </a:rPr>
                <a:t>   Intelligence Department</a:t>
              </a:r>
            </a:p>
            <a:p>
              <a:r>
                <a:rPr lang="en-US" sz="800" dirty="0">
                  <a:solidFill>
                    <a:prstClr val="black"/>
                  </a:solidFill>
                </a:rPr>
                <a:t>U.S. Marine Corps Systems Command</a:t>
              </a:r>
            </a:p>
            <a:p>
              <a:r>
                <a:rPr lang="en-US" sz="800" dirty="0">
                  <a:solidFill>
                    <a:prstClr val="black"/>
                  </a:solidFill>
                </a:rPr>
                <a:t>U.S. Marine Corps Warfighting Laboratory</a:t>
              </a:r>
            </a:p>
            <a:p>
              <a:r>
                <a:rPr lang="en-US" sz="800" dirty="0">
                  <a:solidFill>
                    <a:prstClr val="black"/>
                  </a:solidFill>
                </a:rPr>
                <a:t>U.S. Marine Training and Education Command</a:t>
              </a:r>
            </a:p>
            <a:p>
              <a:r>
                <a:rPr lang="en-US" sz="800" dirty="0">
                  <a:solidFill>
                    <a:prstClr val="black"/>
                  </a:solidFill>
                </a:rPr>
                <a:t>U.S. Naval Facilities Engineering Command</a:t>
              </a:r>
            </a:p>
            <a:p>
              <a:r>
                <a:rPr lang="en-US" sz="800" dirty="0">
                  <a:solidFill>
                    <a:prstClr val="black"/>
                  </a:solidFill>
                </a:rPr>
                <a:t>U.S. Naval Special Warfare Command</a:t>
              </a:r>
            </a:p>
            <a:p>
              <a:r>
                <a:rPr lang="en-US" sz="800" dirty="0">
                  <a:solidFill>
                    <a:prstClr val="black"/>
                  </a:solidFill>
                </a:rPr>
                <a:t>U.S. Navy Bureau of Medicine</a:t>
              </a:r>
            </a:p>
            <a:p>
              <a:r>
                <a:rPr lang="en-US" sz="800" dirty="0">
                  <a:solidFill>
                    <a:prstClr val="black"/>
                  </a:solidFill>
                </a:rPr>
                <a:t>U.S. Navy Chief of Naval Operations</a:t>
              </a:r>
            </a:p>
            <a:p>
              <a:r>
                <a:rPr lang="en-US" sz="800" dirty="0">
                  <a:solidFill>
                    <a:prstClr val="black"/>
                  </a:solidFill>
                </a:rPr>
                <a:t>U.S. Navy Commander Navy Installations Command</a:t>
              </a:r>
            </a:p>
            <a:p>
              <a:r>
                <a:rPr lang="en-US" sz="800" dirty="0">
                  <a:solidFill>
                    <a:prstClr val="black"/>
                  </a:solidFill>
                </a:rPr>
                <a:t>U.S. Navy Expeditionary Combat Command</a:t>
              </a:r>
            </a:p>
            <a:p>
              <a:r>
                <a:rPr lang="en-US" sz="800" dirty="0">
                  <a:solidFill>
                    <a:prstClr val="black"/>
                  </a:solidFill>
                </a:rPr>
                <a:t>U.S. Navy Explosive Ordnance Disposal Detachment 63</a:t>
              </a:r>
            </a:p>
            <a:p>
              <a:r>
                <a:rPr lang="en-US" sz="800" dirty="0">
                  <a:solidFill>
                    <a:prstClr val="black"/>
                  </a:solidFill>
                </a:rPr>
                <a:t>U.S. Navy Explosive Ordnance Disposal Fleet Liaison   </a:t>
              </a:r>
            </a:p>
            <a:p>
              <a:r>
                <a:rPr lang="en-US" sz="800" dirty="0">
                  <a:solidFill>
                    <a:prstClr val="black"/>
                  </a:solidFill>
                </a:rPr>
                <a:t>   Office</a:t>
              </a:r>
            </a:p>
            <a:p>
              <a:r>
                <a:rPr lang="en-US" sz="800" dirty="0">
                  <a:solidFill>
                    <a:prstClr val="black"/>
                  </a:solidFill>
                </a:rPr>
                <a:t>U.S. Navy Naval Air Warfare Center</a:t>
              </a:r>
            </a:p>
            <a:p>
              <a:r>
                <a:rPr lang="en-US" sz="800" dirty="0">
                  <a:solidFill>
                    <a:prstClr val="black"/>
                  </a:solidFill>
                </a:rPr>
                <a:t>U.S. Navy Naval Air Systems Command</a:t>
              </a:r>
            </a:p>
            <a:p>
              <a:r>
                <a:rPr lang="en-US" sz="800" dirty="0">
                  <a:solidFill>
                    <a:prstClr val="black"/>
                  </a:solidFill>
                </a:rPr>
                <a:t>U.S. Navy Naval Criminal Investigative Service</a:t>
              </a: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800" dirty="0">
                  <a:solidFill>
                    <a:prstClr val="black"/>
                  </a:solidFill>
                </a:rPr>
                <a:t>      </a:t>
              </a:r>
            </a:p>
            <a:p>
              <a:pPr marL="91440"/>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pPr marL="171450" indent="-171450" eaLnBrk="0" hangingPunct="0">
                <a:tabLst>
                  <a:tab pos="400050" algn="l"/>
                  <a:tab pos="457200" algn="l"/>
                  <a:tab pos="571500" algn="l"/>
                </a:tabLst>
              </a:pPr>
              <a:endParaRPr lang="en-US" sz="800" dirty="0">
                <a:solidFill>
                  <a:prstClr val="black"/>
                </a:solidFill>
                <a:cs typeface="Times New Roman" pitchFamily="18" charset="0"/>
              </a:endParaRPr>
            </a:p>
            <a:p>
              <a:pPr marL="171450" indent="-171450" eaLnBrk="0" hangingPunct="0">
                <a:tabLst>
                  <a:tab pos="400050" algn="l"/>
                  <a:tab pos="457200" algn="l"/>
                  <a:tab pos="571500" algn="l"/>
                </a:tabLst>
              </a:pPr>
              <a:r>
                <a:rPr lang="en-US" sz="800" dirty="0">
                  <a:solidFill>
                    <a:prstClr val="black"/>
                  </a:solidFill>
                  <a:cs typeface="Times New Roman" pitchFamily="18" charset="0"/>
                </a:rPr>
                <a:t>	</a:t>
              </a:r>
            </a:p>
          </p:txBody>
        </p:sp>
        <p:sp>
          <p:nvSpPr>
            <p:cNvPr id="5" name="Rectangle 4"/>
            <p:cNvSpPr/>
            <p:nvPr/>
          </p:nvSpPr>
          <p:spPr>
            <a:xfrm>
              <a:off x="3124200" y="1244345"/>
              <a:ext cx="3276600" cy="4154984"/>
            </a:xfrm>
            <a:prstGeom prst="rect">
              <a:avLst/>
            </a:prstGeom>
          </p:spPr>
          <p:txBody>
            <a:bodyPr wrap="square">
              <a:spAutoFit/>
            </a:bodyPr>
            <a:lstStyle/>
            <a:p>
              <a:r>
                <a:rPr lang="en-US" sz="800" b="1" u="sng" dirty="0">
                  <a:solidFill>
                    <a:prstClr val="black"/>
                  </a:solidFill>
                </a:rPr>
                <a:t>Department of Defense cont’d</a:t>
              </a:r>
            </a:p>
            <a:p>
              <a:r>
                <a:rPr lang="en-US" sz="800" dirty="0">
                  <a:solidFill>
                    <a:prstClr val="black"/>
                  </a:solidFill>
                </a:rPr>
                <a:t>U.S. Navy Naval Forces Central Command</a:t>
              </a:r>
            </a:p>
            <a:p>
              <a:r>
                <a:rPr lang="en-US" sz="800" dirty="0">
                  <a:solidFill>
                    <a:prstClr val="black"/>
                  </a:solidFill>
                </a:rPr>
                <a:t>U.S. Navy Naval Research Laboratory</a:t>
              </a:r>
            </a:p>
            <a:p>
              <a:r>
                <a:rPr lang="en-US" sz="800" dirty="0">
                  <a:solidFill>
                    <a:prstClr val="black"/>
                  </a:solidFill>
                </a:rPr>
                <a:t>U.S. Navy Naval Surface Warfare Center</a:t>
              </a:r>
            </a:p>
            <a:p>
              <a:r>
                <a:rPr lang="en-US" sz="800" dirty="0">
                  <a:solidFill>
                    <a:prstClr val="black"/>
                  </a:solidFill>
                </a:rPr>
                <a:t>U.S. Navy Program Executive Office Ships</a:t>
              </a:r>
            </a:p>
            <a:p>
              <a:r>
                <a:rPr lang="en-US" sz="800" dirty="0">
                  <a:solidFill>
                    <a:prstClr val="black"/>
                  </a:solidFill>
                </a:rPr>
                <a:t>U.S. Navy Sea Systems Command</a:t>
              </a:r>
            </a:p>
            <a:p>
              <a:r>
                <a:rPr lang="en-US" sz="800" dirty="0">
                  <a:solidFill>
                    <a:prstClr val="black"/>
                  </a:solidFill>
                </a:rPr>
                <a:t>U.S. Navy Strategic Systems Programs</a:t>
              </a:r>
            </a:p>
            <a:p>
              <a:endParaRPr lang="en-US" sz="800" b="1" u="sng" dirty="0">
                <a:solidFill>
                  <a:prstClr val="black"/>
                </a:solidFill>
                <a:cs typeface="Times New Roman" pitchFamily="18" charset="0"/>
              </a:endParaRPr>
            </a:p>
            <a:p>
              <a:r>
                <a:rPr lang="en-US" sz="800" b="1" u="sng" dirty="0">
                  <a:solidFill>
                    <a:prstClr val="black"/>
                  </a:solidFill>
                  <a:cs typeface="Times New Roman" pitchFamily="18" charset="0"/>
                </a:rPr>
                <a:t>Department of Agriculture</a:t>
              </a:r>
            </a:p>
            <a:p>
              <a:r>
                <a:rPr lang="en-US" sz="800" dirty="0">
                  <a:solidFill>
                    <a:prstClr val="black"/>
                  </a:solidFill>
                </a:rPr>
                <a:t>Animal and Plant Health Inspection Service</a:t>
              </a:r>
            </a:p>
            <a:p>
              <a:r>
                <a:rPr lang="en-US" sz="800" dirty="0">
                  <a:solidFill>
                    <a:prstClr val="black"/>
                  </a:solidFill>
                </a:rPr>
                <a:t>Food Safety and Inspection Service</a:t>
              </a:r>
            </a:p>
            <a:p>
              <a:r>
                <a:rPr lang="en-US" sz="800" dirty="0">
                  <a:solidFill>
                    <a:prstClr val="black"/>
                  </a:solidFill>
                </a:rPr>
                <a:t>Forest Service</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800" b="1" u="sng" dirty="0">
                  <a:solidFill>
                    <a:prstClr val="black"/>
                  </a:solidFill>
                  <a:cs typeface="Times New Roman" pitchFamily="18" charset="0"/>
                </a:rPr>
                <a:t>Department of Commerce</a:t>
              </a:r>
              <a:r>
                <a:rPr lang="en-US" sz="800" b="1" dirty="0">
                  <a:solidFill>
                    <a:prstClr val="black"/>
                  </a:solidFill>
                  <a:cs typeface="Times New Roman" pitchFamily="18" charset="0"/>
                </a:rPr>
                <a:t> </a:t>
              </a:r>
            </a:p>
            <a:p>
              <a:pPr marL="274320" indent="-457200" eaLnBrk="0" hangingPunct="0">
                <a:tabLst>
                  <a:tab pos="400050" algn="l"/>
                  <a:tab pos="406400" algn="l"/>
                  <a:tab pos="457200" algn="l"/>
                </a:tabLst>
              </a:pPr>
              <a:r>
                <a:rPr lang="en-US" sz="800" dirty="0">
                  <a:solidFill>
                    <a:prstClr val="black"/>
                  </a:solidFill>
                  <a:cs typeface="Times New Roman" pitchFamily="18" charset="0"/>
                </a:rPr>
                <a:t>National Institute of Standards and Technology</a:t>
              </a:r>
            </a:p>
            <a:p>
              <a:pPr marL="274320" indent="-457200" eaLnBrk="0" hangingPunct="0">
                <a:tabLst>
                  <a:tab pos="400050" algn="l"/>
                  <a:tab pos="406400" algn="l"/>
                  <a:tab pos="457200" algn="l"/>
                </a:tabLst>
              </a:pPr>
              <a:r>
                <a:rPr lang="en-US" sz="800" dirty="0">
                  <a:solidFill>
                    <a:prstClr val="black"/>
                  </a:solidFill>
                  <a:cs typeface="Times New Roman" pitchFamily="18" charset="0"/>
                </a:rPr>
                <a:t>   Office of Law Enforcement Standards</a:t>
              </a:r>
            </a:p>
            <a:p>
              <a:endParaRPr lang="en-US" sz="800" b="1" u="sng" dirty="0">
                <a:solidFill>
                  <a:prstClr val="black"/>
                </a:solidFill>
              </a:endParaRPr>
            </a:p>
            <a:p>
              <a:r>
                <a:rPr lang="en-US" sz="800" b="1" u="sng" dirty="0">
                  <a:solidFill>
                    <a:prstClr val="black"/>
                  </a:solidFill>
                </a:rPr>
                <a:t>Department of Energy</a:t>
              </a:r>
            </a:p>
            <a:p>
              <a:r>
                <a:rPr lang="en-US" sz="800" dirty="0">
                  <a:solidFill>
                    <a:prstClr val="black"/>
                  </a:solidFill>
                </a:rPr>
                <a:t>National Nuclear Security Administration</a:t>
              </a:r>
            </a:p>
            <a:p>
              <a:r>
                <a:rPr lang="en-US" sz="800" dirty="0">
                  <a:solidFill>
                    <a:prstClr val="black"/>
                  </a:solidFill>
                </a:rPr>
                <a:t>Office of Environment, Health, Safety and Security</a:t>
              </a:r>
            </a:p>
            <a:p>
              <a:endParaRPr lang="en-US" sz="800" b="1" u="sng" dirty="0">
                <a:solidFill>
                  <a:prstClr val="black"/>
                </a:solidFill>
              </a:endParaRPr>
            </a:p>
            <a:p>
              <a:r>
                <a:rPr lang="en-US" sz="800" b="1" u="sng" dirty="0">
                  <a:solidFill>
                    <a:prstClr val="black"/>
                  </a:solidFill>
                </a:rPr>
                <a:t>Department of Health and Human Services</a:t>
              </a:r>
            </a:p>
            <a:p>
              <a:r>
                <a:rPr lang="en-US" sz="800" dirty="0">
                  <a:solidFill>
                    <a:prstClr val="black"/>
                  </a:solidFill>
                </a:rPr>
                <a:t>Centers for Disease Control and Prevention</a:t>
              </a:r>
            </a:p>
            <a:p>
              <a:r>
                <a:rPr lang="en-US" sz="800" dirty="0">
                  <a:solidFill>
                    <a:prstClr val="black"/>
                  </a:solidFill>
                </a:rPr>
                <a:t>Food and Drug Administration</a:t>
              </a:r>
            </a:p>
            <a:p>
              <a:r>
                <a:rPr lang="en-US" sz="800" dirty="0">
                  <a:solidFill>
                    <a:prstClr val="black"/>
                  </a:solidFill>
                </a:rPr>
                <a:t>National Institute for Occupational Safety and Health</a:t>
              </a:r>
            </a:p>
            <a:p>
              <a:r>
                <a:rPr lang="en-US" sz="800" dirty="0">
                  <a:solidFill>
                    <a:prstClr val="black"/>
                  </a:solidFill>
                </a:rPr>
                <a:t>Office of Inspector General</a:t>
              </a:r>
            </a:p>
            <a:p>
              <a:endParaRPr lang="en-US" sz="800" b="1" u="sng" dirty="0">
                <a:solidFill>
                  <a:prstClr val="black"/>
                </a:solidFill>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dirty="0">
                <a:solidFill>
                  <a:prstClr val="black"/>
                </a:solidFill>
                <a:cs typeface="Times New Roman" pitchFamily="18" charset="0"/>
              </a:endParaRPr>
            </a:p>
            <a:p>
              <a:pPr marL="457200" indent="-457200" eaLnBrk="0" hangingPunct="0">
                <a:tabLst>
                  <a:tab pos="400050" algn="l"/>
                  <a:tab pos="406400" algn="l"/>
                  <a:tab pos="457200" algn="l"/>
                </a:tabLst>
              </a:pPr>
              <a:r>
                <a:rPr lang="en-US" sz="800" dirty="0">
                  <a:solidFill>
                    <a:prstClr val="black"/>
                  </a:solidFill>
                  <a:cs typeface="Times New Roman" pitchFamily="18" charset="0"/>
                </a:rPr>
                <a:t>       </a:t>
              </a:r>
            </a:p>
            <a:p>
              <a:pPr marL="457200" indent="-457200" eaLnBrk="0" hangingPunct="0">
                <a:tabLst>
                  <a:tab pos="400050" algn="l"/>
                  <a:tab pos="406400" algn="l"/>
                  <a:tab pos="457200" algn="l"/>
                </a:tabLst>
              </a:pPr>
              <a:r>
                <a:rPr lang="en-US" sz="800" dirty="0">
                  <a:solidFill>
                    <a:prstClr val="black"/>
                  </a:solidFill>
                  <a:cs typeface="Times New Roman" pitchFamily="18" charset="0"/>
                </a:rPr>
                <a:t>       </a:t>
              </a:r>
            </a:p>
          </p:txBody>
        </p:sp>
        <p:sp>
          <p:nvSpPr>
            <p:cNvPr id="6" name="Rectangle 5"/>
            <p:cNvSpPr/>
            <p:nvPr/>
          </p:nvSpPr>
          <p:spPr>
            <a:xfrm>
              <a:off x="6153150" y="1242750"/>
              <a:ext cx="2990850" cy="3908762"/>
            </a:xfrm>
            <a:prstGeom prst="rect">
              <a:avLst/>
            </a:prstGeom>
          </p:spPr>
          <p:txBody>
            <a:bodyPr wrap="square">
              <a:spAutoFit/>
            </a:bodyPr>
            <a:lstStyle/>
            <a:p>
              <a:r>
                <a:rPr lang="en-US" sz="800" b="1" u="sng" dirty="0">
                  <a:solidFill>
                    <a:prstClr val="black"/>
                  </a:solidFill>
                </a:rPr>
                <a:t>Department of Homeland Security</a:t>
              </a:r>
            </a:p>
            <a:p>
              <a:r>
                <a:rPr lang="en-US" sz="800" dirty="0">
                  <a:solidFill>
                    <a:prstClr val="black"/>
                  </a:solidFill>
                </a:rPr>
                <a:t>Border and Transportation Security Directorate</a:t>
              </a:r>
            </a:p>
            <a:p>
              <a:r>
                <a:rPr lang="en-US" sz="800" dirty="0">
                  <a:solidFill>
                    <a:prstClr val="black"/>
                  </a:solidFill>
                </a:rPr>
                <a:t>Federal Air Marshal Service</a:t>
              </a:r>
            </a:p>
            <a:p>
              <a:r>
                <a:rPr lang="en-US" sz="800" dirty="0">
                  <a:solidFill>
                    <a:prstClr val="black"/>
                  </a:solidFill>
                </a:rPr>
                <a:t>Federal Emergency Management Agency</a:t>
              </a:r>
            </a:p>
            <a:p>
              <a:r>
                <a:rPr lang="en-US" sz="800" dirty="0">
                  <a:solidFill>
                    <a:prstClr val="black"/>
                  </a:solidFill>
                </a:rPr>
                <a:t>Federal Law Enforcement Training Center</a:t>
              </a:r>
            </a:p>
            <a:p>
              <a:r>
                <a:rPr lang="en-US" sz="800" dirty="0">
                  <a:solidFill>
                    <a:prstClr val="black"/>
                  </a:solidFill>
                </a:rPr>
                <a:t>Federal Protective Service</a:t>
              </a:r>
            </a:p>
            <a:p>
              <a:r>
                <a:rPr lang="en-US" sz="800" dirty="0">
                  <a:solidFill>
                    <a:prstClr val="black"/>
                  </a:solidFill>
                </a:rPr>
                <a:t>Forensic Document Laboratory</a:t>
              </a:r>
            </a:p>
            <a:p>
              <a:r>
                <a:rPr lang="en-US" sz="800" dirty="0">
                  <a:solidFill>
                    <a:prstClr val="black"/>
                  </a:solidFill>
                </a:rPr>
                <a:t>Homeland Security Advanced Research Project </a:t>
              </a:r>
            </a:p>
            <a:p>
              <a:r>
                <a:rPr lang="en-US" sz="800" dirty="0">
                  <a:solidFill>
                    <a:prstClr val="black"/>
                  </a:solidFill>
                </a:rPr>
                <a:t>   Agency</a:t>
              </a:r>
            </a:p>
            <a:p>
              <a:r>
                <a:rPr lang="en-US" sz="800" dirty="0">
                  <a:solidFill>
                    <a:prstClr val="black"/>
                  </a:solidFill>
                </a:rPr>
                <a:t>Homeland Security Investigations</a:t>
              </a:r>
            </a:p>
            <a:p>
              <a:r>
                <a:rPr lang="en-US" sz="800" dirty="0">
                  <a:solidFill>
                    <a:prstClr val="black"/>
                  </a:solidFill>
                </a:rPr>
                <a:t>Immigration and Customs Enforcement</a:t>
              </a:r>
            </a:p>
            <a:p>
              <a:r>
                <a:rPr lang="en-US" sz="800" dirty="0">
                  <a:solidFill>
                    <a:prstClr val="black"/>
                  </a:solidFill>
                </a:rPr>
                <a:t>Information Analysis and Infrastructure  </a:t>
              </a:r>
            </a:p>
            <a:p>
              <a:r>
                <a:rPr lang="en-US" sz="800" dirty="0">
                  <a:solidFill>
                    <a:prstClr val="black"/>
                  </a:solidFill>
                </a:rPr>
                <a:t>   Protection  Directorate</a:t>
              </a:r>
            </a:p>
            <a:p>
              <a:r>
                <a:rPr lang="en-US" sz="800" dirty="0">
                  <a:solidFill>
                    <a:prstClr val="black"/>
                  </a:solidFill>
                </a:rPr>
                <a:t>Office for Domestic Preparedness</a:t>
              </a:r>
            </a:p>
            <a:p>
              <a:r>
                <a:rPr lang="en-US" sz="800" dirty="0">
                  <a:solidFill>
                    <a:prstClr val="black"/>
                  </a:solidFill>
                </a:rPr>
                <a:t>Office for Bombing Prevention</a:t>
              </a:r>
            </a:p>
            <a:p>
              <a:r>
                <a:rPr lang="en-US" sz="800" dirty="0">
                  <a:solidFill>
                    <a:prstClr val="black"/>
                  </a:solidFill>
                </a:rPr>
                <a:t>Science and Technology Directorate</a:t>
              </a:r>
            </a:p>
            <a:p>
              <a:r>
                <a:rPr lang="en-US" sz="800" dirty="0">
                  <a:solidFill>
                    <a:prstClr val="black"/>
                  </a:solidFill>
                </a:rPr>
                <a:t>Transportation Security Administration</a:t>
              </a:r>
            </a:p>
            <a:p>
              <a:r>
                <a:rPr lang="en-US" sz="800" dirty="0">
                  <a:solidFill>
                    <a:prstClr val="black"/>
                  </a:solidFill>
                </a:rPr>
                <a:t>Transportation Security Laboratory</a:t>
              </a:r>
            </a:p>
            <a:p>
              <a:r>
                <a:rPr lang="en-US" sz="800" dirty="0">
                  <a:solidFill>
                    <a:prstClr val="black"/>
                  </a:solidFill>
                </a:rPr>
                <a:t>Urban Search and Rescue</a:t>
              </a:r>
            </a:p>
            <a:p>
              <a:r>
                <a:rPr lang="en-US" sz="800" dirty="0">
                  <a:solidFill>
                    <a:prstClr val="black"/>
                  </a:solidFill>
                </a:rPr>
                <a:t>U.S. Border Patrol</a:t>
              </a:r>
            </a:p>
            <a:p>
              <a:r>
                <a:rPr lang="en-US" sz="800" dirty="0">
                  <a:solidFill>
                    <a:prstClr val="black"/>
                  </a:solidFill>
                </a:rPr>
                <a:t>U.S. Coast Guard</a:t>
              </a:r>
            </a:p>
            <a:p>
              <a:r>
                <a:rPr lang="en-US" sz="800" dirty="0">
                  <a:solidFill>
                    <a:prstClr val="black"/>
                  </a:solidFill>
                </a:rPr>
                <a:t>U.S. Customs and Border Protection Border </a:t>
              </a:r>
            </a:p>
            <a:p>
              <a:r>
                <a:rPr lang="en-US" sz="800" dirty="0">
                  <a:solidFill>
                    <a:prstClr val="black"/>
                  </a:solidFill>
                </a:rPr>
                <a:t>   Patrol Tactical Unit</a:t>
              </a:r>
            </a:p>
            <a:p>
              <a:r>
                <a:rPr lang="en-US" sz="800" dirty="0">
                  <a:solidFill>
                    <a:prstClr val="black"/>
                  </a:solidFill>
                </a:rPr>
                <a:t>U.S. Secret Service</a:t>
              </a:r>
            </a:p>
            <a:p>
              <a:r>
                <a:rPr lang="en-US" sz="800" dirty="0">
                  <a:solidFill>
                    <a:prstClr val="black"/>
                  </a:solidFill>
                </a:rPr>
                <a:t>   Special Services Division, Technical Security Division</a:t>
              </a:r>
            </a:p>
            <a:p>
              <a:pPr marL="457200" indent="-457200" eaLnBrk="0" hangingPunct="0">
                <a:tabLst>
                  <a:tab pos="400050" algn="l"/>
                  <a:tab pos="406400" algn="l"/>
                  <a:tab pos="457200" algn="l"/>
                </a:tabLst>
              </a:pPr>
              <a:endParaRPr lang="en-US" sz="800" b="1" u="sng" dirty="0">
                <a:solidFill>
                  <a:prstClr val="black"/>
                </a:solidFill>
              </a:endParaRPr>
            </a:p>
            <a:p>
              <a:pPr marL="457200" indent="-457200" eaLnBrk="0" hangingPunct="0">
                <a:tabLst>
                  <a:tab pos="400050" algn="l"/>
                  <a:tab pos="406400" algn="l"/>
                  <a:tab pos="457200" algn="l"/>
                </a:tabLst>
              </a:pPr>
              <a:r>
                <a:rPr lang="en-US" sz="800" b="1" u="sng" dirty="0">
                  <a:solidFill>
                    <a:prstClr val="black"/>
                  </a:solidFill>
                </a:rPr>
                <a:t>Department of the Interior</a:t>
              </a:r>
            </a:p>
            <a:p>
              <a:pPr marL="457200" indent="-457200" eaLnBrk="0" hangingPunct="0">
                <a:tabLst>
                  <a:tab pos="400050" algn="l"/>
                  <a:tab pos="406400" algn="l"/>
                  <a:tab pos="457200" algn="l"/>
                </a:tabLst>
              </a:pPr>
              <a:r>
                <a:rPr lang="en-US" sz="800" dirty="0">
                  <a:solidFill>
                    <a:prstClr val="black"/>
                  </a:solidFill>
                  <a:cs typeface="Times New Roman" pitchFamily="18" charset="0"/>
                </a:rPr>
                <a:t>Bureau of Reclamation</a:t>
              </a:r>
            </a:p>
            <a:p>
              <a:pPr marL="457200" indent="-457200" eaLnBrk="0" hangingPunct="0">
                <a:tabLst>
                  <a:tab pos="400050" algn="l"/>
                  <a:tab pos="406400" algn="l"/>
                  <a:tab pos="457200" algn="l"/>
                </a:tabLst>
              </a:pPr>
              <a:r>
                <a:rPr lang="en-US" sz="800" dirty="0">
                  <a:solidFill>
                    <a:prstClr val="black"/>
                  </a:solidFill>
                  <a:cs typeface="Times New Roman" pitchFamily="18" charset="0"/>
                </a:rPr>
                <a:t>National Park Service, United States Park Police</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p:txBody>
        </p:sp>
      </p:grpSp>
    </p:spTree>
    <p:extLst>
      <p:ext uri="{BB962C8B-B14F-4D97-AF65-F5344CB8AC3E}">
        <p14:creationId xmlns:p14="http://schemas.microsoft.com/office/powerpoint/2010/main" val="289111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995" y="1069658"/>
            <a:ext cx="9296400" cy="4247317"/>
            <a:chOff x="0" y="1242652"/>
            <a:chExt cx="9296400" cy="4247317"/>
          </a:xfrm>
        </p:grpSpPr>
        <p:sp>
          <p:nvSpPr>
            <p:cNvPr id="3" name="Text Box 3"/>
            <p:cNvSpPr txBox="1">
              <a:spLocks noChangeArrowheads="1"/>
            </p:cNvSpPr>
            <p:nvPr/>
          </p:nvSpPr>
          <p:spPr bwMode="auto">
            <a:xfrm>
              <a:off x="6248400" y="1242652"/>
              <a:ext cx="3048000" cy="2585323"/>
            </a:xfrm>
            <a:prstGeom prst="rect">
              <a:avLst/>
            </a:prstGeom>
            <a:noFill/>
            <a:ln w="9525">
              <a:noFill/>
              <a:miter lim="800000"/>
              <a:headEnd/>
              <a:tailEnd/>
            </a:ln>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Other Organizations</a:t>
              </a:r>
              <a:endParaRPr lang="en-US" sz="900" dirty="0">
                <a:solidFill>
                  <a:prstClr val="black"/>
                </a:solidFill>
                <a:cs typeface="Times New Roman" pitchFamily="18" charset="0"/>
              </a:endParaRPr>
            </a:p>
            <a:p>
              <a:r>
                <a:rPr lang="en-US" sz="900" dirty="0">
                  <a:solidFill>
                    <a:prstClr val="black"/>
                  </a:solidFill>
                </a:rPr>
                <a:t>Department of Veteran Affairs</a:t>
              </a:r>
            </a:p>
            <a:p>
              <a:r>
                <a:rPr lang="en-US" sz="900" dirty="0">
                  <a:solidFill>
                    <a:prstClr val="black"/>
                  </a:solidFill>
                </a:rPr>
                <a:t>Environmental Protection Agency</a:t>
              </a:r>
            </a:p>
            <a:p>
              <a:r>
                <a:rPr lang="en-US" sz="900" dirty="0">
                  <a:solidFill>
                    <a:prstClr val="black"/>
                  </a:solidFill>
                </a:rPr>
                <a:t>Federal Reserve Board</a:t>
              </a:r>
            </a:p>
            <a:p>
              <a:r>
                <a:rPr lang="en-US" sz="900" dirty="0">
                  <a:solidFill>
                    <a:prstClr val="black"/>
                  </a:solidFill>
                </a:rPr>
                <a:t>Intelligence Community</a:t>
              </a:r>
            </a:p>
            <a:p>
              <a:r>
                <a:rPr lang="en-US" sz="900" dirty="0">
                  <a:solidFill>
                    <a:prstClr val="black"/>
                  </a:solidFill>
                </a:rPr>
                <a:t>InterAgency Board</a:t>
              </a:r>
            </a:p>
            <a:p>
              <a:r>
                <a:rPr lang="en-US" sz="900" dirty="0">
                  <a:solidFill>
                    <a:prstClr val="black"/>
                  </a:solidFill>
                </a:rPr>
                <a:t>National Aeronautics and Space Administration</a:t>
              </a:r>
            </a:p>
            <a:p>
              <a:r>
                <a:rPr lang="en-US" sz="900" dirty="0">
                  <a:solidFill>
                    <a:prstClr val="black"/>
                  </a:solidFill>
                </a:rPr>
                <a:t>National Bomb Squad Commanders Advisory Board</a:t>
              </a:r>
            </a:p>
            <a:p>
              <a:r>
                <a:rPr lang="en-US" sz="900" dirty="0">
                  <a:solidFill>
                    <a:prstClr val="black"/>
                  </a:solidFill>
                </a:rPr>
                <a:t>National Enforcement Investigations Center</a:t>
              </a:r>
            </a:p>
            <a:p>
              <a:r>
                <a:rPr lang="en-US" sz="900" dirty="0">
                  <a:solidFill>
                    <a:prstClr val="black"/>
                  </a:solidFill>
                </a:rPr>
                <a:t>National Forensic Science Technology Center</a:t>
              </a:r>
            </a:p>
            <a:p>
              <a:r>
                <a:rPr lang="en-US" sz="900" dirty="0">
                  <a:solidFill>
                    <a:prstClr val="black"/>
                  </a:solidFill>
                </a:rPr>
                <a:t>National Tactical Officers Association</a:t>
              </a:r>
            </a:p>
            <a:p>
              <a:r>
                <a:rPr lang="en-US" sz="900" dirty="0">
                  <a:solidFill>
                    <a:prstClr val="black"/>
                  </a:solidFill>
                </a:rPr>
                <a:t>National Transportation Safety Board</a:t>
              </a:r>
            </a:p>
            <a:p>
              <a:r>
                <a:rPr lang="en-US" sz="900" dirty="0">
                  <a:solidFill>
                    <a:prstClr val="black"/>
                  </a:solidFill>
                </a:rPr>
                <a:t>Nuclear Regulatory Commission</a:t>
              </a:r>
            </a:p>
            <a:p>
              <a:r>
                <a:rPr lang="en-US" sz="900" dirty="0">
                  <a:solidFill>
                    <a:prstClr val="black"/>
                  </a:solidFill>
                </a:rPr>
                <a:t>Office of the Director of National Intelligence</a:t>
              </a:r>
            </a:p>
            <a:p>
              <a:r>
                <a:rPr lang="en-US" sz="900" dirty="0">
                  <a:solidFill>
                    <a:prstClr val="black"/>
                  </a:solidFill>
                </a:rPr>
                <a:t>United States Agency for International Development</a:t>
              </a:r>
            </a:p>
            <a:p>
              <a:r>
                <a:rPr lang="en-US" sz="900" dirty="0">
                  <a:solidFill>
                    <a:prstClr val="black"/>
                  </a:solidFill>
                </a:rPr>
                <a:t>U.S. Capitol Police</a:t>
              </a:r>
            </a:p>
            <a:p>
              <a:r>
                <a:rPr lang="en-US" sz="900" dirty="0">
                  <a:solidFill>
                    <a:prstClr val="black"/>
                  </a:solidFill>
                </a:rPr>
                <a:t>U.S. Postal Inspection Service</a:t>
              </a:r>
            </a:p>
            <a:p>
              <a:r>
                <a:rPr lang="en-US" sz="900" dirty="0">
                  <a:solidFill>
                    <a:prstClr val="black"/>
                  </a:solidFill>
                </a:rPr>
                <a:t> </a:t>
              </a:r>
            </a:p>
          </p:txBody>
        </p:sp>
        <p:sp>
          <p:nvSpPr>
            <p:cNvPr id="4" name="Text Box 3"/>
            <p:cNvSpPr txBox="1">
              <a:spLocks noChangeArrowheads="1"/>
            </p:cNvSpPr>
            <p:nvPr/>
          </p:nvSpPr>
          <p:spPr bwMode="auto">
            <a:xfrm>
              <a:off x="3048000" y="1242652"/>
              <a:ext cx="3048000" cy="4247317"/>
            </a:xfrm>
            <a:prstGeom prst="rect">
              <a:avLst/>
            </a:prstGeom>
            <a:noFill/>
            <a:ln w="9525">
              <a:noFill/>
              <a:miter lim="800000"/>
              <a:headEnd/>
              <a:tailEnd/>
            </a:ln>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State and Local Agencies</a:t>
              </a:r>
            </a:p>
            <a:p>
              <a:r>
                <a:rPr lang="en-US" sz="900" dirty="0">
                  <a:solidFill>
                    <a:prstClr val="black"/>
                  </a:solidFill>
                </a:rPr>
                <a:t>Arlington County (VA) Fire Department</a:t>
              </a:r>
            </a:p>
            <a:p>
              <a:r>
                <a:rPr lang="en-US" sz="900" dirty="0">
                  <a:solidFill>
                    <a:prstClr val="black"/>
                  </a:solidFill>
                </a:rPr>
                <a:t>Bloomington, Minnesota Police Department (Central </a:t>
              </a:r>
            </a:p>
            <a:p>
              <a:r>
                <a:rPr lang="en-US" sz="900" dirty="0">
                  <a:solidFill>
                    <a:prstClr val="black"/>
                  </a:solidFill>
                </a:rPr>
                <a:t>   Region)</a:t>
              </a:r>
            </a:p>
            <a:p>
              <a:r>
                <a:rPr lang="en-US" sz="900" dirty="0">
                  <a:solidFill>
                    <a:prstClr val="black"/>
                  </a:solidFill>
                </a:rPr>
                <a:t>Boston SWAT</a:t>
              </a:r>
            </a:p>
            <a:p>
              <a:r>
                <a:rPr lang="en-US" sz="900" dirty="0">
                  <a:solidFill>
                    <a:prstClr val="black"/>
                  </a:solidFill>
                </a:rPr>
                <a:t>DC Metropolitan Police</a:t>
              </a:r>
            </a:p>
            <a:p>
              <a:r>
                <a:rPr lang="en-US" sz="900" dirty="0">
                  <a:solidFill>
                    <a:prstClr val="black"/>
                  </a:solidFill>
                </a:rPr>
                <a:t>Fairfax City (VA) Fire Department</a:t>
              </a:r>
            </a:p>
            <a:p>
              <a:r>
                <a:rPr lang="en-US" sz="900" dirty="0">
                  <a:solidFill>
                    <a:prstClr val="black"/>
                  </a:solidFill>
                </a:rPr>
                <a:t>Fairfax County (VA) Fire and Rescue Department</a:t>
              </a:r>
            </a:p>
            <a:p>
              <a:r>
                <a:rPr lang="en-US" sz="900" dirty="0">
                  <a:solidFill>
                    <a:prstClr val="black"/>
                  </a:solidFill>
                </a:rPr>
                <a:t>Fairfax County (VA) Police Department</a:t>
              </a:r>
            </a:p>
            <a:p>
              <a:r>
                <a:rPr lang="en-US" sz="900" dirty="0">
                  <a:solidFill>
                    <a:prstClr val="black"/>
                  </a:solidFill>
                </a:rPr>
                <a:t>Fire Department, City of New York</a:t>
              </a:r>
            </a:p>
            <a:p>
              <a:r>
                <a:rPr lang="en-US" sz="900" dirty="0">
                  <a:solidFill>
                    <a:prstClr val="black"/>
                  </a:solidFill>
                </a:rPr>
                <a:t>Georgia Bureau of Investigation (Southern region)</a:t>
              </a:r>
            </a:p>
            <a:p>
              <a:r>
                <a:rPr lang="en-US" sz="900" dirty="0">
                  <a:solidFill>
                    <a:prstClr val="black"/>
                  </a:solidFill>
                </a:rPr>
                <a:t>Houston, Texas Police Department (Western region)</a:t>
              </a:r>
            </a:p>
            <a:p>
              <a:r>
                <a:rPr lang="en-US" sz="900" dirty="0">
                  <a:solidFill>
                    <a:prstClr val="black"/>
                  </a:solidFill>
                </a:rPr>
                <a:t>Jacksonville (FL) Port Authority </a:t>
              </a:r>
            </a:p>
            <a:p>
              <a:r>
                <a:rPr lang="en-US" sz="900" dirty="0">
                  <a:solidFill>
                    <a:prstClr val="black"/>
                  </a:solidFill>
                </a:rPr>
                <a:t>Los Angeles County Sheriff’s Department</a:t>
              </a:r>
            </a:p>
            <a:p>
              <a:r>
                <a:rPr lang="en-US" sz="900" dirty="0">
                  <a:solidFill>
                    <a:prstClr val="black"/>
                  </a:solidFill>
                </a:rPr>
                <a:t>Lynchburg (VA) Sheriff’s Office</a:t>
              </a:r>
            </a:p>
            <a:p>
              <a:r>
                <a:rPr lang="en-US" sz="900" dirty="0">
                  <a:solidFill>
                    <a:prstClr val="black"/>
                  </a:solidFill>
                </a:rPr>
                <a:t>Maryland State Police</a:t>
              </a:r>
            </a:p>
            <a:p>
              <a:r>
                <a:rPr lang="en-US" sz="900" dirty="0">
                  <a:solidFill>
                    <a:prstClr val="black"/>
                  </a:solidFill>
                </a:rPr>
                <a:t>Maryland State Police SWAT</a:t>
              </a:r>
            </a:p>
            <a:p>
              <a:r>
                <a:rPr lang="en-US" sz="900" dirty="0">
                  <a:solidFill>
                    <a:prstClr val="black"/>
                  </a:solidFill>
                </a:rPr>
                <a:t>Massachusetts State Police</a:t>
              </a:r>
            </a:p>
            <a:p>
              <a:r>
                <a:rPr lang="en-US" sz="900" dirty="0">
                  <a:solidFill>
                    <a:prstClr val="black"/>
                  </a:solidFill>
                </a:rPr>
                <a:t>Michigan State Police</a:t>
              </a:r>
            </a:p>
            <a:p>
              <a:r>
                <a:rPr lang="en-US" sz="900" dirty="0">
                  <a:solidFill>
                    <a:prstClr val="black"/>
                  </a:solidFill>
                </a:rPr>
                <a:t>Montgomery County Department of Police </a:t>
              </a:r>
            </a:p>
            <a:p>
              <a:r>
                <a:rPr lang="en-US" sz="900" dirty="0">
                  <a:solidFill>
                    <a:prstClr val="black"/>
                  </a:solidFill>
                </a:rPr>
                <a:t>Morris County Sheriff’s Office (Eastern region)</a:t>
              </a:r>
            </a:p>
            <a:p>
              <a:r>
                <a:rPr lang="en-US" sz="900" dirty="0">
                  <a:solidFill>
                    <a:prstClr val="black"/>
                  </a:solidFill>
                </a:rPr>
                <a:t>New York City Office of Chief Medical Examiner</a:t>
              </a:r>
            </a:p>
            <a:p>
              <a:r>
                <a:rPr lang="en-US" sz="900" dirty="0">
                  <a:solidFill>
                    <a:prstClr val="black"/>
                  </a:solidFill>
                </a:rPr>
                <a:t>New York City Police Department</a:t>
              </a:r>
            </a:p>
            <a:p>
              <a:r>
                <a:rPr lang="en-US" sz="900" dirty="0">
                  <a:solidFill>
                    <a:prstClr val="black"/>
                  </a:solidFill>
                </a:rPr>
                <a:t>Pinellas County (FL) Sheriff’s Office</a:t>
              </a:r>
            </a:p>
            <a:p>
              <a:r>
                <a:rPr lang="en-US" sz="900" dirty="0">
                  <a:solidFill>
                    <a:prstClr val="black"/>
                  </a:solidFill>
                </a:rPr>
                <a:t>Port Authority of New York and New Jersey</a:t>
              </a:r>
            </a:p>
            <a:p>
              <a:r>
                <a:rPr lang="en-US" sz="900" dirty="0">
                  <a:solidFill>
                    <a:prstClr val="black"/>
                  </a:solidFill>
                </a:rPr>
                <a:t>Protective Services Police Department (DC)</a:t>
              </a:r>
            </a:p>
            <a:p>
              <a:r>
                <a:rPr lang="en-US" sz="900" dirty="0">
                  <a:solidFill>
                    <a:prstClr val="black"/>
                  </a:solidFill>
                </a:rPr>
                <a:t>Seattle (WA) Fire Department</a:t>
              </a:r>
            </a:p>
            <a:p>
              <a:r>
                <a:rPr lang="en-US" sz="900" dirty="0">
                  <a:solidFill>
                    <a:prstClr val="black"/>
                  </a:solidFill>
                </a:rPr>
                <a:t>South Carolina State Police SWAT</a:t>
              </a:r>
            </a:p>
            <a:p>
              <a:r>
                <a:rPr lang="en-US" sz="900" dirty="0">
                  <a:solidFill>
                    <a:prstClr val="black"/>
                  </a:solidFill>
                </a:rPr>
                <a:t>Virginia State Police </a:t>
              </a:r>
            </a:p>
            <a:p>
              <a:pPr marL="457200" indent="-457200" eaLnBrk="0" hangingPunct="0">
                <a:tabLst>
                  <a:tab pos="400050" algn="l"/>
                  <a:tab pos="406400" algn="l"/>
                  <a:tab pos="457200" algn="l"/>
                </a:tabLst>
              </a:pPr>
              <a:endParaRPr lang="en-US" sz="900" b="1" u="sng" dirty="0">
                <a:solidFill>
                  <a:prstClr val="black"/>
                </a:solidFill>
                <a:cs typeface="Times New Roman" pitchFamily="18" charset="0"/>
              </a:endParaRPr>
            </a:p>
          </p:txBody>
        </p:sp>
        <p:sp>
          <p:nvSpPr>
            <p:cNvPr id="5" name="Rectangle 4"/>
            <p:cNvSpPr/>
            <p:nvPr/>
          </p:nvSpPr>
          <p:spPr>
            <a:xfrm>
              <a:off x="0" y="1242652"/>
              <a:ext cx="3048000" cy="3139321"/>
            </a:xfrm>
            <a:prstGeom prst="rect">
              <a:avLst/>
            </a:prstGeom>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Department of Justice</a:t>
              </a:r>
            </a:p>
            <a:p>
              <a:pPr marL="91440" eaLnBrk="0" hangingPunct="0">
                <a:tabLst>
                  <a:tab pos="400050" algn="l"/>
                  <a:tab pos="406400" algn="l"/>
                  <a:tab pos="457200" algn="l"/>
                </a:tabLst>
              </a:pPr>
              <a:r>
                <a:rPr lang="en-US" sz="900" dirty="0">
                  <a:solidFill>
                    <a:prstClr val="black"/>
                  </a:solidFill>
                </a:rPr>
                <a:t>Bureau of Alcohol, Tobacco, Firearms and Explosives </a:t>
              </a:r>
            </a:p>
            <a:p>
              <a:pPr marL="91440" eaLnBrk="0" hangingPunct="0">
                <a:tabLst>
                  <a:tab pos="400050" algn="l"/>
                  <a:tab pos="406400" algn="l"/>
                  <a:tab pos="457200" algn="l"/>
                </a:tabLst>
              </a:pPr>
              <a:r>
                <a:rPr lang="en-US" sz="900" dirty="0">
                  <a:solidFill>
                    <a:prstClr val="black"/>
                  </a:solidFill>
                </a:rPr>
                <a:t>Drug Enforcement Administration </a:t>
              </a:r>
            </a:p>
            <a:p>
              <a:pPr marL="91440" eaLnBrk="0" hangingPunct="0">
                <a:tabLst>
                  <a:tab pos="400050" algn="l"/>
                  <a:tab pos="406400" algn="l"/>
                  <a:tab pos="457200" algn="l"/>
                </a:tabLst>
              </a:pPr>
              <a:r>
                <a:rPr lang="en-US" sz="900" dirty="0">
                  <a:solidFill>
                    <a:prstClr val="black"/>
                  </a:solidFill>
                </a:rPr>
                <a:t>Federal Bureau of Investigation </a:t>
              </a:r>
            </a:p>
            <a:p>
              <a:pPr marL="91440" eaLnBrk="0" hangingPunct="0">
                <a:tabLst>
                  <a:tab pos="400050" algn="l"/>
                  <a:tab pos="406400" algn="l"/>
                  <a:tab pos="457200" algn="l"/>
                </a:tabLst>
              </a:pPr>
              <a:r>
                <a:rPr lang="en-US" sz="900" dirty="0">
                  <a:solidFill>
                    <a:prstClr val="black"/>
                  </a:solidFill>
                </a:rPr>
                <a:t>Federal Bureau of Prisons</a:t>
              </a:r>
            </a:p>
            <a:p>
              <a:pPr marL="91440" eaLnBrk="0" hangingPunct="0">
                <a:tabLst>
                  <a:tab pos="400050" algn="l"/>
                  <a:tab pos="406400" algn="l"/>
                  <a:tab pos="457200" algn="l"/>
                </a:tabLst>
              </a:pPr>
              <a:r>
                <a:rPr lang="en-US" sz="900" dirty="0">
                  <a:solidFill>
                    <a:prstClr val="black"/>
                  </a:solidFill>
                </a:rPr>
                <a:t>National Institute of Justice</a:t>
              </a:r>
            </a:p>
            <a:p>
              <a:pPr marL="91440" eaLnBrk="0" hangingPunct="0">
                <a:tabLst>
                  <a:tab pos="400050" algn="l"/>
                  <a:tab pos="406400" algn="l"/>
                  <a:tab pos="457200" algn="l"/>
                </a:tabLst>
              </a:pPr>
              <a:r>
                <a:rPr lang="en-US" sz="900" dirty="0">
                  <a:solidFill>
                    <a:prstClr val="black"/>
                  </a:solidFill>
                </a:rPr>
                <a:t>National Center for Forensic Science</a:t>
              </a:r>
            </a:p>
            <a:p>
              <a:pPr marL="91440" eaLnBrk="0" hangingPunct="0">
                <a:tabLst>
                  <a:tab pos="400050" algn="l"/>
                  <a:tab pos="406400" algn="l"/>
                  <a:tab pos="457200" algn="l"/>
                </a:tabLst>
              </a:pPr>
              <a:r>
                <a:rPr lang="en-US" sz="900" dirty="0">
                  <a:solidFill>
                    <a:prstClr val="black"/>
                  </a:solidFill>
                </a:rPr>
                <a:t>U.S. Marshals Service</a:t>
              </a:r>
            </a:p>
            <a:p>
              <a:pPr marL="91440" eaLnBrk="0" hangingPunct="0">
                <a:tabLst>
                  <a:tab pos="400050" algn="l"/>
                  <a:tab pos="406400" algn="l"/>
                  <a:tab pos="457200" algn="l"/>
                </a:tabLst>
              </a:pPr>
              <a:endParaRPr lang="en-US" sz="900" b="1" u="sng" dirty="0">
                <a:solidFill>
                  <a:prstClr val="black"/>
                </a:solidFill>
                <a:cs typeface="Times New Roman" pitchFamily="18" charset="0"/>
              </a:endParaRPr>
            </a:p>
            <a:p>
              <a:r>
                <a:rPr lang="en-US" sz="900" b="1" u="sng" dirty="0">
                  <a:solidFill>
                    <a:prstClr val="black"/>
                  </a:solidFill>
                </a:rPr>
                <a:t>Department of Labor</a:t>
              </a:r>
            </a:p>
            <a:p>
              <a:endParaRPr lang="en-US" sz="900" b="1" u="sng" dirty="0">
                <a:solidFill>
                  <a:prstClr val="black"/>
                </a:solidFill>
              </a:endParaRPr>
            </a:p>
            <a:p>
              <a:r>
                <a:rPr lang="en-US" sz="900" b="1" u="sng" dirty="0">
                  <a:solidFill>
                    <a:prstClr val="black"/>
                  </a:solidFill>
                </a:rPr>
                <a:t>Department of State</a:t>
              </a:r>
            </a:p>
            <a:p>
              <a:r>
                <a:rPr lang="en-US" sz="900" dirty="0">
                  <a:solidFill>
                    <a:prstClr val="black"/>
                  </a:solidFill>
                </a:rPr>
                <a:t>Bureau of Arms Control, Verification, and Compliance</a:t>
              </a:r>
            </a:p>
            <a:p>
              <a:r>
                <a:rPr lang="en-US" sz="900" dirty="0">
                  <a:solidFill>
                    <a:prstClr val="black"/>
                  </a:solidFill>
                </a:rPr>
                <a:t>Bureau of Counterterrorism</a:t>
              </a:r>
            </a:p>
            <a:p>
              <a:r>
                <a:rPr lang="en-US" sz="900" dirty="0">
                  <a:solidFill>
                    <a:prstClr val="black"/>
                  </a:solidFill>
                </a:rPr>
                <a:t>Bureau of Diplomatic Security</a:t>
              </a:r>
            </a:p>
            <a:p>
              <a:r>
                <a:rPr lang="en-US" sz="900" dirty="0">
                  <a:solidFill>
                    <a:prstClr val="black"/>
                  </a:solidFill>
                </a:rPr>
                <a:t>Bureau of Overseas Buildings Operations</a:t>
              </a:r>
            </a:p>
            <a:p>
              <a:r>
                <a:rPr lang="en-US" sz="900" dirty="0">
                  <a:solidFill>
                    <a:prstClr val="black"/>
                  </a:solidFill>
                </a:rPr>
                <a:t>Center for Strategic Counterterrorism Communications</a:t>
              </a:r>
            </a:p>
            <a:p>
              <a:pPr marL="457200" indent="-457200" eaLnBrk="0" hangingPunct="0">
                <a:tabLst>
                  <a:tab pos="400050" algn="l"/>
                  <a:tab pos="406400" algn="l"/>
                  <a:tab pos="457200" algn="l"/>
                </a:tabLst>
              </a:pPr>
              <a:endParaRPr lang="en-US" sz="9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900" b="1" u="sng" dirty="0">
                  <a:solidFill>
                    <a:prstClr val="black"/>
                  </a:solidFill>
                  <a:cs typeface="Times New Roman" pitchFamily="18" charset="0"/>
                </a:rPr>
                <a:t>Department of Transportation</a:t>
              </a:r>
            </a:p>
            <a:p>
              <a:pPr marL="457200" indent="-457200" eaLnBrk="0" hangingPunct="0">
                <a:tabLst>
                  <a:tab pos="400050" algn="l"/>
                  <a:tab pos="406400" algn="l"/>
                  <a:tab pos="457200" algn="l"/>
                </a:tabLst>
              </a:pPr>
              <a:r>
                <a:rPr lang="en-US" sz="900" dirty="0">
                  <a:solidFill>
                    <a:prstClr val="black"/>
                  </a:solidFill>
                </a:rPr>
                <a:t>Federal Aviation Administration</a:t>
              </a:r>
            </a:p>
            <a:p>
              <a:pPr marL="457200" indent="-457200" eaLnBrk="0" hangingPunct="0">
                <a:tabLst>
                  <a:tab pos="400050" algn="l"/>
                  <a:tab pos="406400" algn="l"/>
                  <a:tab pos="457200" algn="l"/>
                </a:tabLst>
              </a:pPr>
              <a:r>
                <a:rPr lang="en-US" sz="900" dirty="0">
                  <a:solidFill>
                    <a:prstClr val="black"/>
                  </a:solidFill>
                </a:rPr>
                <a:t>Research and Innovative Technology Administration</a:t>
              </a:r>
            </a:p>
            <a:p>
              <a:pPr marL="457200" indent="-457200" eaLnBrk="0" hangingPunct="0">
                <a:tabLst>
                  <a:tab pos="400050" algn="l"/>
                  <a:tab pos="406400" algn="l"/>
                  <a:tab pos="457200" algn="l"/>
                </a:tabLst>
              </a:pPr>
              <a:r>
                <a:rPr lang="en-US" sz="900" dirty="0">
                  <a:solidFill>
                    <a:prstClr val="black"/>
                  </a:solidFill>
                </a:rPr>
                <a:t>   (Volpe Center)</a:t>
              </a:r>
            </a:p>
          </p:txBody>
        </p:sp>
      </p:grpSp>
      <p:sp>
        <p:nvSpPr>
          <p:cNvPr id="6" name="TextBox 5"/>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spTree>
    <p:extLst>
      <p:ext uri="{BB962C8B-B14F-4D97-AF65-F5344CB8AC3E}">
        <p14:creationId xmlns:p14="http://schemas.microsoft.com/office/powerpoint/2010/main" val="1399665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983</TotalTime>
  <Words>2884</Words>
  <Application>Microsoft Office PowerPoint</Application>
  <PresentationFormat>On-screen Show (4:3)</PresentationFormat>
  <Paragraphs>512</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Inn, Ponamy</cp:lastModifiedBy>
  <cp:revision>73</cp:revision>
  <dcterms:created xsi:type="dcterms:W3CDTF">2018-09-01T15:09:09Z</dcterms:created>
  <dcterms:modified xsi:type="dcterms:W3CDTF">2021-03-05T19:47:20Z</dcterms:modified>
</cp:coreProperties>
</file>